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94" r:id="rId3"/>
  </p:sldIdLst>
  <p:sldSz cx="43891200" cy="32918400"/>
  <p:notesSz cx="9296400" cy="147828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6708">
          <p15:clr>
            <a:srgbClr val="A4A3A4"/>
          </p15:clr>
        </p15:guide>
        <p15:guide id="6" pos="20904">
          <p15:clr>
            <a:srgbClr val="A4A3A4"/>
          </p15:clr>
        </p15:guide>
        <p15:guide id="7" pos="7082">
          <p15:clr>
            <a:srgbClr val="A4A3A4"/>
          </p15:clr>
        </p15:guide>
        <p15:guide id="8" pos="20582">
          <p15:clr>
            <a:srgbClr val="A4A3A4"/>
          </p15:clr>
        </p15:guide>
        <p15:guide id="9" pos="27330">
          <p15:clr>
            <a:srgbClr val="A4A3A4"/>
          </p15:clr>
        </p15:guide>
        <p15:guide id="10" pos="326">
          <p15:clr>
            <a:srgbClr val="A4A3A4"/>
          </p15:clr>
        </p15:guide>
      </p15:sldGuideLst>
    </p:ext>
    <p:ext uri="{2D200454-40CA-4A62-9FC3-DE9A4176ACB9}">
      <p15:notesGuideLst xmlns:p15="http://schemas.microsoft.com/office/powerpoint/2012/main">
        <p15:guide id="1" orient="horz" pos="4658" userDrawn="1">
          <p15:clr>
            <a:srgbClr val="A4A3A4"/>
          </p15:clr>
        </p15:guide>
        <p15:guide id="2" pos="292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F3F5FA"/>
    <a:srgbClr val="CDD2DE"/>
    <a:srgbClr val="E3E9E5"/>
    <a:srgbClr val="3B7193"/>
    <a:srgbClr val="2C556E"/>
    <a:srgbClr val="E7E7E5"/>
    <a:srgbClr val="E4E7E8"/>
    <a:srgbClr val="EDE8DF"/>
    <a:srgbClr val="E0E9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92" autoAdjust="0"/>
    <p:restoredTop sz="96408" autoAdjust="0"/>
  </p:normalViewPr>
  <p:slideViewPr>
    <p:cSldViewPr snapToGrid="0" snapToObjects="1" showGuides="1">
      <p:cViewPr>
        <p:scale>
          <a:sx n="23" d="100"/>
          <a:sy n="23" d="100"/>
        </p:scale>
        <p:origin x="630" y="72"/>
      </p:cViewPr>
      <p:guideLst>
        <p:guide orient="horz" pos="3318"/>
        <p:guide orient="horz" pos="288"/>
        <p:guide orient="horz" pos="20160"/>
        <p:guide orient="horz"/>
        <p:guide pos="6708"/>
        <p:guide pos="20904"/>
        <p:guide pos="7082"/>
        <p:guide pos="20582"/>
        <p:guide pos="27330"/>
        <p:guide pos="32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2" d="100"/>
        <a:sy n="112" d="100"/>
      </p:scale>
      <p:origin x="0" y="0"/>
    </p:cViewPr>
  </p:sorterViewPr>
  <p:notesViewPr>
    <p:cSldViewPr snapToGrid="0" snapToObjects="1" showGuides="1">
      <p:cViewPr varScale="1">
        <p:scale>
          <a:sx n="44" d="100"/>
          <a:sy n="44" d="100"/>
        </p:scale>
        <p:origin x="3468" y="48"/>
      </p:cViewPr>
      <p:guideLst>
        <p:guide orient="horz" pos="4658"/>
        <p:guide pos="292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4028334" cy="741276"/>
          </a:xfrm>
          <a:prstGeom prst="rect">
            <a:avLst/>
          </a:prstGeom>
        </p:spPr>
        <p:txBody>
          <a:bodyPr vert="horz" lIns="28510" tIns="14257" rIns="28510" bIns="14257" rtlCol="0"/>
          <a:lstStyle>
            <a:lvl1pPr algn="l">
              <a:defRPr sz="400"/>
            </a:lvl1pPr>
          </a:lstStyle>
          <a:p>
            <a:endParaRPr lang="en-US" dirty="0"/>
          </a:p>
        </p:txBody>
      </p:sp>
      <p:sp>
        <p:nvSpPr>
          <p:cNvPr id="3" name="Date Placeholder 2"/>
          <p:cNvSpPr>
            <a:spLocks noGrp="1"/>
          </p:cNvSpPr>
          <p:nvPr>
            <p:ph type="dt" sz="quarter" idx="1"/>
          </p:nvPr>
        </p:nvSpPr>
        <p:spPr>
          <a:xfrm>
            <a:off x="5265793" y="2"/>
            <a:ext cx="4028334" cy="741276"/>
          </a:xfrm>
          <a:prstGeom prst="rect">
            <a:avLst/>
          </a:prstGeom>
        </p:spPr>
        <p:txBody>
          <a:bodyPr vert="horz" lIns="28510" tIns="14257" rIns="28510" bIns="14257" rtlCol="0"/>
          <a:lstStyle>
            <a:lvl1pPr algn="r">
              <a:defRPr sz="400"/>
            </a:lvl1pPr>
          </a:lstStyle>
          <a:p>
            <a:fld id="{0B8F0162-3EF0-40D7-9A67-11316E577370}" type="datetimeFigureOut">
              <a:rPr lang="en-US" smtClean="0"/>
              <a:t>8/30/2016</a:t>
            </a:fld>
            <a:endParaRPr lang="en-US" dirty="0"/>
          </a:p>
        </p:txBody>
      </p:sp>
      <p:sp>
        <p:nvSpPr>
          <p:cNvPr id="4" name="Footer Placeholder 3"/>
          <p:cNvSpPr>
            <a:spLocks noGrp="1"/>
          </p:cNvSpPr>
          <p:nvPr>
            <p:ph type="ftr" sz="quarter" idx="2"/>
          </p:nvPr>
        </p:nvSpPr>
        <p:spPr>
          <a:xfrm>
            <a:off x="1" y="14041528"/>
            <a:ext cx="4028334" cy="741276"/>
          </a:xfrm>
          <a:prstGeom prst="rect">
            <a:avLst/>
          </a:prstGeom>
        </p:spPr>
        <p:txBody>
          <a:bodyPr vert="horz" lIns="28510" tIns="14257" rIns="28510" bIns="14257" rtlCol="0" anchor="b"/>
          <a:lstStyle>
            <a:lvl1pPr algn="l">
              <a:defRPr sz="400"/>
            </a:lvl1pPr>
          </a:lstStyle>
          <a:p>
            <a:endParaRPr lang="en-US" dirty="0"/>
          </a:p>
        </p:txBody>
      </p:sp>
      <p:sp>
        <p:nvSpPr>
          <p:cNvPr id="5" name="Slide Number Placeholder 4"/>
          <p:cNvSpPr>
            <a:spLocks noGrp="1"/>
          </p:cNvSpPr>
          <p:nvPr>
            <p:ph type="sldNum" sz="quarter" idx="3"/>
          </p:nvPr>
        </p:nvSpPr>
        <p:spPr>
          <a:xfrm>
            <a:off x="5265793" y="14041528"/>
            <a:ext cx="4028334" cy="741276"/>
          </a:xfrm>
          <a:prstGeom prst="rect">
            <a:avLst/>
          </a:prstGeom>
        </p:spPr>
        <p:txBody>
          <a:bodyPr vert="horz" lIns="28510" tIns="14257" rIns="28510" bIns="14257" rtlCol="0" anchor="b"/>
          <a:lstStyle>
            <a:lvl1pPr algn="r">
              <a:defRPr sz="400"/>
            </a:lvl1pPr>
          </a:lstStyle>
          <a:p>
            <a:fld id="{8C52751A-7CDC-4240-9DA0-3ABBC043207A}" type="slidenum">
              <a:rPr lang="en-US" smtClean="0"/>
              <a:t>‹#›</a:t>
            </a:fld>
            <a:endParaRPr lang="en-US" dirty="0"/>
          </a:p>
        </p:txBody>
      </p:sp>
    </p:spTree>
    <p:extLst>
      <p:ext uri="{BB962C8B-B14F-4D97-AF65-F5344CB8AC3E}">
        <p14:creationId xmlns:p14="http://schemas.microsoft.com/office/powerpoint/2010/main" val="34467085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739140"/>
          </a:xfrm>
          <a:prstGeom prst="rect">
            <a:avLst/>
          </a:prstGeom>
        </p:spPr>
        <p:txBody>
          <a:bodyPr vert="horz" lIns="135224" tIns="67612" rIns="135224" bIns="67612" rtlCol="0"/>
          <a:lstStyle>
            <a:lvl1pPr algn="l">
              <a:defRPr sz="1900"/>
            </a:lvl1pPr>
          </a:lstStyle>
          <a:p>
            <a:endParaRPr lang="en-US" dirty="0"/>
          </a:p>
        </p:txBody>
      </p:sp>
      <p:sp>
        <p:nvSpPr>
          <p:cNvPr id="3" name="Date Placeholder 2"/>
          <p:cNvSpPr>
            <a:spLocks noGrp="1"/>
          </p:cNvSpPr>
          <p:nvPr>
            <p:ph type="dt" idx="1"/>
          </p:nvPr>
        </p:nvSpPr>
        <p:spPr>
          <a:xfrm>
            <a:off x="5265809" y="0"/>
            <a:ext cx="4028440" cy="739140"/>
          </a:xfrm>
          <a:prstGeom prst="rect">
            <a:avLst/>
          </a:prstGeom>
        </p:spPr>
        <p:txBody>
          <a:bodyPr vert="horz" lIns="135224" tIns="67612" rIns="135224" bIns="67612" rtlCol="0"/>
          <a:lstStyle>
            <a:lvl1pPr algn="r">
              <a:defRPr sz="1900"/>
            </a:lvl1pPr>
          </a:lstStyle>
          <a:p>
            <a:fld id="{E6CC2317-6751-4CD4-9995-8782DD78E936}" type="datetimeFigureOut">
              <a:rPr lang="en-US" smtClean="0"/>
              <a:pPr/>
              <a:t>8/30/2016</a:t>
            </a:fld>
            <a:endParaRPr lang="en-US" dirty="0"/>
          </a:p>
        </p:txBody>
      </p:sp>
      <p:sp>
        <p:nvSpPr>
          <p:cNvPr id="4" name="Slide Image Placeholder 3"/>
          <p:cNvSpPr>
            <a:spLocks noGrp="1" noRot="1" noChangeAspect="1"/>
          </p:cNvSpPr>
          <p:nvPr>
            <p:ph type="sldImg" idx="2"/>
          </p:nvPr>
        </p:nvSpPr>
        <p:spPr>
          <a:xfrm>
            <a:off x="952500" y="1108075"/>
            <a:ext cx="7391400" cy="5543550"/>
          </a:xfrm>
          <a:prstGeom prst="rect">
            <a:avLst/>
          </a:prstGeom>
          <a:noFill/>
          <a:ln w="12700">
            <a:solidFill>
              <a:prstClr val="black"/>
            </a:solidFill>
          </a:ln>
        </p:spPr>
        <p:txBody>
          <a:bodyPr vert="horz" lIns="135224" tIns="67612" rIns="135224" bIns="67612" rtlCol="0" anchor="ctr"/>
          <a:lstStyle/>
          <a:p>
            <a:endParaRPr lang="en-US" dirty="0"/>
          </a:p>
        </p:txBody>
      </p:sp>
      <p:sp>
        <p:nvSpPr>
          <p:cNvPr id="5" name="Notes Placeholder 4"/>
          <p:cNvSpPr>
            <a:spLocks noGrp="1"/>
          </p:cNvSpPr>
          <p:nvPr>
            <p:ph type="body" sz="quarter" idx="3"/>
          </p:nvPr>
        </p:nvSpPr>
        <p:spPr>
          <a:xfrm>
            <a:off x="929640" y="7021832"/>
            <a:ext cx="7437120" cy="6652260"/>
          </a:xfrm>
          <a:prstGeom prst="rect">
            <a:avLst/>
          </a:prstGeom>
        </p:spPr>
        <p:txBody>
          <a:bodyPr vert="horz" lIns="135224" tIns="67612" rIns="135224" bIns="676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4041095"/>
            <a:ext cx="4028440" cy="739140"/>
          </a:xfrm>
          <a:prstGeom prst="rect">
            <a:avLst/>
          </a:prstGeom>
        </p:spPr>
        <p:txBody>
          <a:bodyPr vert="horz" lIns="135224" tIns="67612" rIns="135224" bIns="67612" rtlCol="0" anchor="b"/>
          <a:lstStyle>
            <a:lvl1pPr algn="l">
              <a:defRPr sz="1900"/>
            </a:lvl1pPr>
          </a:lstStyle>
          <a:p>
            <a:endParaRPr lang="en-US" dirty="0"/>
          </a:p>
        </p:txBody>
      </p:sp>
      <p:sp>
        <p:nvSpPr>
          <p:cNvPr id="7" name="Slide Number Placeholder 6"/>
          <p:cNvSpPr>
            <a:spLocks noGrp="1"/>
          </p:cNvSpPr>
          <p:nvPr>
            <p:ph type="sldNum" sz="quarter" idx="5"/>
          </p:nvPr>
        </p:nvSpPr>
        <p:spPr>
          <a:xfrm>
            <a:off x="5265809" y="14041095"/>
            <a:ext cx="4028440" cy="739140"/>
          </a:xfrm>
          <a:prstGeom prst="rect">
            <a:avLst/>
          </a:prstGeom>
        </p:spPr>
        <p:txBody>
          <a:bodyPr vert="horz" lIns="135224" tIns="67612" rIns="135224" bIns="67612" rtlCol="0" anchor="b"/>
          <a:lstStyle>
            <a:lvl1pPr algn="r">
              <a:defRPr sz="19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119091248"/>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497513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17525" y="6021370"/>
            <a:ext cx="10206037"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27049" y="5267325"/>
            <a:ext cx="10196513"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17525" y="14906708"/>
            <a:ext cx="1021079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252201" y="6021372"/>
            <a:ext cx="1955910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242675" y="5267327"/>
            <a:ext cx="19568629" cy="754044"/>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1252201" y="20505756"/>
            <a:ext cx="1955910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252201" y="19751711"/>
            <a:ext cx="19559103"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1339944" y="5267325"/>
            <a:ext cx="1204643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1339943" y="6021370"/>
            <a:ext cx="12046431" cy="846365"/>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1447409" y="30183936"/>
            <a:ext cx="1193896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9" name="Text Placeholder 5"/>
          <p:cNvSpPr>
            <a:spLocks noGrp="1"/>
          </p:cNvSpPr>
          <p:nvPr>
            <p:ph type="body" sz="quarter" idx="29" hasCustomPrompt="1"/>
          </p:nvPr>
        </p:nvSpPr>
        <p:spPr>
          <a:xfrm>
            <a:off x="31447409" y="21877559"/>
            <a:ext cx="1193896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1447409" y="22723922"/>
            <a:ext cx="11938967"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27049" y="15660753"/>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11224245" y="1785731"/>
            <a:ext cx="21421724" cy="1280160"/>
          </a:xfrm>
          <a:prstGeom prst="rect">
            <a:avLst/>
          </a:prstGeom>
        </p:spPr>
        <p:txBody>
          <a:bodyPr>
            <a:normAutofit/>
          </a:bodyPr>
          <a:lstStyle>
            <a:lvl1pPr marL="0" indent="0" algn="ctr">
              <a:buFontTx/>
              <a:buNone/>
              <a:defRPr sz="66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47" name="Text Placeholder 76"/>
          <p:cNvSpPr>
            <a:spLocks noGrp="1"/>
          </p:cNvSpPr>
          <p:nvPr>
            <p:ph type="body" sz="quarter" idx="184" hasCustomPrompt="1"/>
          </p:nvPr>
        </p:nvSpPr>
        <p:spPr>
          <a:xfrm>
            <a:off x="11224245" y="3117452"/>
            <a:ext cx="21421724" cy="1163782"/>
          </a:xfrm>
          <a:prstGeom prst="rect">
            <a:avLst/>
          </a:prstGeom>
        </p:spPr>
        <p:txBody>
          <a:bodyPr>
            <a:normAutofit/>
          </a:bodyPr>
          <a:lstStyle>
            <a:lvl1pPr marL="0" indent="0" algn="ctr">
              <a:buFontTx/>
              <a:buNone/>
              <a:defRPr sz="54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48" name="Text Placeholder 76"/>
          <p:cNvSpPr>
            <a:spLocks noGrp="1"/>
          </p:cNvSpPr>
          <p:nvPr>
            <p:ph type="body" sz="quarter" idx="185" hasCustomPrompt="1"/>
          </p:nvPr>
        </p:nvSpPr>
        <p:spPr>
          <a:xfrm>
            <a:off x="11224245" y="417443"/>
            <a:ext cx="21421724" cy="1280160"/>
          </a:xfrm>
          <a:prstGeom prst="rect">
            <a:avLst/>
          </a:prstGeom>
        </p:spPr>
        <p:txBody>
          <a:bodyPr>
            <a:normAutofit/>
          </a:bodyPr>
          <a:lstStyle>
            <a:lvl1pPr marL="0" indent="0" algn="ctr">
              <a:buFontTx/>
              <a:buNone/>
              <a:defRPr sz="8800" b="1">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
        <p:nvSpPr>
          <p:cNvPr id="19" name="Text Placeholder 3"/>
          <p:cNvSpPr>
            <a:spLocks noGrp="1"/>
          </p:cNvSpPr>
          <p:nvPr>
            <p:ph type="body" sz="quarter" idx="186" hasCustomPrompt="1"/>
          </p:nvPr>
        </p:nvSpPr>
        <p:spPr>
          <a:xfrm>
            <a:off x="31447409" y="30937981"/>
            <a:ext cx="1195187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2600" y="2193925"/>
            <a:ext cx="14157325" cy="7681913"/>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18659475" y="4740275"/>
            <a:ext cx="22220238" cy="23393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3022600" y="9875838"/>
            <a:ext cx="14157325" cy="1829593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E08558-A723-45D5-8111-81127CBD835D}" type="datetimeFigureOut">
              <a:rPr lang="en-US" smtClean="0"/>
              <a:t>8/30/2016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3EEACF7-AE46-4B1E-BBD3-CF24E258CCDA}" type="slidenum">
              <a:rPr lang="en-US" smtClean="0"/>
              <a:t>‹#›</a:t>
            </a:fld>
            <a:endParaRPr lang="en-US" dirty="0"/>
          </a:p>
        </p:txBody>
      </p:sp>
    </p:spTree>
    <p:extLst>
      <p:ext uri="{BB962C8B-B14F-4D97-AF65-F5344CB8AC3E}">
        <p14:creationId xmlns:p14="http://schemas.microsoft.com/office/powerpoint/2010/main" val="516485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E08558-A723-45D5-8111-81127CBD835D}" type="datetimeFigureOut">
              <a:rPr lang="en-US" smtClean="0"/>
              <a:t>8/30/2016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3EEACF7-AE46-4B1E-BBD3-CF24E258CCDA}" type="slidenum">
              <a:rPr lang="en-US" smtClean="0"/>
              <a:t>‹#›</a:t>
            </a:fld>
            <a:endParaRPr lang="en-US" dirty="0"/>
          </a:p>
        </p:txBody>
      </p:sp>
    </p:spTree>
    <p:extLst>
      <p:ext uri="{BB962C8B-B14F-4D97-AF65-F5344CB8AC3E}">
        <p14:creationId xmlns:p14="http://schemas.microsoft.com/office/powerpoint/2010/main" val="3589830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10275" y="1752600"/>
            <a:ext cx="9463088" cy="278971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838" y="1752600"/>
            <a:ext cx="28240037" cy="278971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E08558-A723-45D5-8111-81127CBD835D}" type="datetimeFigureOut">
              <a:rPr lang="en-US" smtClean="0"/>
              <a:t>8/30/2016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3EEACF7-AE46-4B1E-BBD3-CF24E258CCDA}" type="slidenum">
              <a:rPr lang="en-US" smtClean="0"/>
              <a:t>‹#›</a:t>
            </a:fld>
            <a:endParaRPr lang="en-US" dirty="0"/>
          </a:p>
        </p:txBody>
      </p:sp>
    </p:spTree>
    <p:extLst>
      <p:ext uri="{BB962C8B-B14F-4D97-AF65-F5344CB8AC3E}">
        <p14:creationId xmlns:p14="http://schemas.microsoft.com/office/powerpoint/2010/main" val="3408974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975"/>
            <a:ext cx="32918400" cy="11460163"/>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5486400" y="17289463"/>
            <a:ext cx="32918400" cy="79486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FE08558-A723-45D5-8111-81127CBD835D}" type="datetimeFigureOut">
              <a:rPr lang="en-US" smtClean="0"/>
              <a:t>8/30/2016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3EEACF7-AE46-4B1E-BBD3-CF24E258CCDA}" type="slidenum">
              <a:rPr lang="en-US" smtClean="0"/>
              <a:t>‹#›</a:t>
            </a:fld>
            <a:endParaRPr lang="en-US" dirty="0"/>
          </a:p>
        </p:txBody>
      </p:sp>
    </p:spTree>
    <p:extLst>
      <p:ext uri="{BB962C8B-B14F-4D97-AF65-F5344CB8AC3E}">
        <p14:creationId xmlns:p14="http://schemas.microsoft.com/office/powerpoint/2010/main" val="581901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E08558-A723-45D5-8111-81127CBD835D}" type="datetimeFigureOut">
              <a:rPr lang="en-US" smtClean="0"/>
              <a:t>8/30/2016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3EEACF7-AE46-4B1E-BBD3-CF24E258CCDA}" type="slidenum">
              <a:rPr lang="en-US" smtClean="0"/>
              <a:t>‹#›</a:t>
            </a:fld>
            <a:endParaRPr lang="en-US" dirty="0"/>
          </a:p>
        </p:txBody>
      </p:sp>
    </p:spTree>
    <p:extLst>
      <p:ext uri="{BB962C8B-B14F-4D97-AF65-F5344CB8AC3E}">
        <p14:creationId xmlns:p14="http://schemas.microsoft.com/office/powerpoint/2010/main" val="2059801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025" y="8207375"/>
            <a:ext cx="37857113" cy="13692188"/>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2994025" y="22029738"/>
            <a:ext cx="37857113" cy="720090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E08558-A723-45D5-8111-81127CBD835D}" type="datetimeFigureOut">
              <a:rPr lang="en-US" smtClean="0"/>
              <a:t>8/30/2016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3EEACF7-AE46-4B1E-BBD3-CF24E258CCDA}" type="slidenum">
              <a:rPr lang="en-US" smtClean="0"/>
              <a:t>‹#›</a:t>
            </a:fld>
            <a:endParaRPr lang="en-US" dirty="0"/>
          </a:p>
        </p:txBody>
      </p:sp>
    </p:spTree>
    <p:extLst>
      <p:ext uri="{BB962C8B-B14F-4D97-AF65-F5344CB8AC3E}">
        <p14:creationId xmlns:p14="http://schemas.microsoft.com/office/powerpoint/2010/main" val="155672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838" y="8763000"/>
            <a:ext cx="18851562" cy="20886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8763000"/>
            <a:ext cx="18851563" cy="20886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FE08558-A723-45D5-8111-81127CBD835D}" type="datetimeFigureOut">
              <a:rPr lang="en-US" smtClean="0"/>
              <a:t>8/30/2016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3EEACF7-AE46-4B1E-BBD3-CF24E258CCDA}" type="slidenum">
              <a:rPr lang="en-US" smtClean="0"/>
              <a:t>‹#›</a:t>
            </a:fld>
            <a:endParaRPr lang="en-US" dirty="0"/>
          </a:p>
        </p:txBody>
      </p:sp>
    </p:spTree>
    <p:extLst>
      <p:ext uri="{BB962C8B-B14F-4D97-AF65-F5344CB8AC3E}">
        <p14:creationId xmlns:p14="http://schemas.microsoft.com/office/powerpoint/2010/main" val="2972430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2600" y="1752600"/>
            <a:ext cx="37857113" cy="6362700"/>
          </a:xfrm>
        </p:spPr>
        <p:txBody>
          <a:bodyPr/>
          <a:lstStyle/>
          <a:p>
            <a:r>
              <a:rPr lang="en-US"/>
              <a:t>Click to edit Master title style</a:t>
            </a:r>
          </a:p>
        </p:txBody>
      </p:sp>
      <p:sp>
        <p:nvSpPr>
          <p:cNvPr id="3" name="Text Placeholder 2"/>
          <p:cNvSpPr>
            <a:spLocks noGrp="1"/>
          </p:cNvSpPr>
          <p:nvPr>
            <p:ph type="body" idx="1"/>
          </p:nvPr>
        </p:nvSpPr>
        <p:spPr>
          <a:xfrm>
            <a:off x="3022600" y="8069263"/>
            <a:ext cx="18568988" cy="39544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22600" y="12023725"/>
            <a:ext cx="18568988" cy="17686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20238" y="8069263"/>
            <a:ext cx="18659475" cy="39544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20238" y="12023725"/>
            <a:ext cx="18659475" cy="17686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FE08558-A723-45D5-8111-81127CBD835D}" type="datetimeFigureOut">
              <a:rPr lang="en-US" smtClean="0"/>
              <a:t>8/30/2016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3EEACF7-AE46-4B1E-BBD3-CF24E258CCDA}" type="slidenum">
              <a:rPr lang="en-US" smtClean="0"/>
              <a:t>‹#›</a:t>
            </a:fld>
            <a:endParaRPr lang="en-US" dirty="0"/>
          </a:p>
        </p:txBody>
      </p:sp>
    </p:spTree>
    <p:extLst>
      <p:ext uri="{BB962C8B-B14F-4D97-AF65-F5344CB8AC3E}">
        <p14:creationId xmlns:p14="http://schemas.microsoft.com/office/powerpoint/2010/main" val="3715863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FE08558-A723-45D5-8111-81127CBD835D}" type="datetimeFigureOut">
              <a:rPr lang="en-US" smtClean="0"/>
              <a:t>8/30/2016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3EEACF7-AE46-4B1E-BBD3-CF24E258CCDA}" type="slidenum">
              <a:rPr lang="en-US" smtClean="0"/>
              <a:t>‹#›</a:t>
            </a:fld>
            <a:endParaRPr lang="en-US" dirty="0"/>
          </a:p>
        </p:txBody>
      </p:sp>
    </p:spTree>
    <p:extLst>
      <p:ext uri="{BB962C8B-B14F-4D97-AF65-F5344CB8AC3E}">
        <p14:creationId xmlns:p14="http://schemas.microsoft.com/office/powerpoint/2010/main" val="162799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E08558-A723-45D5-8111-81127CBD835D}" type="datetimeFigureOut">
              <a:rPr lang="en-US" smtClean="0"/>
              <a:t>8/30/2016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3EEACF7-AE46-4B1E-BBD3-CF24E258CCDA}" type="slidenum">
              <a:rPr lang="en-US" smtClean="0"/>
              <a:t>‹#›</a:t>
            </a:fld>
            <a:endParaRPr lang="en-US" dirty="0"/>
          </a:p>
        </p:txBody>
      </p:sp>
    </p:spTree>
    <p:extLst>
      <p:ext uri="{BB962C8B-B14F-4D97-AF65-F5344CB8AC3E}">
        <p14:creationId xmlns:p14="http://schemas.microsoft.com/office/powerpoint/2010/main" val="107573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2600" y="2193925"/>
            <a:ext cx="14157325" cy="7681913"/>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18659475" y="4740275"/>
            <a:ext cx="22220238" cy="23393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2600" y="9875838"/>
            <a:ext cx="14157325" cy="1829593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E08558-A723-45D5-8111-81127CBD835D}" type="datetimeFigureOut">
              <a:rPr lang="en-US" smtClean="0"/>
              <a:t>8/30/2016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3EEACF7-AE46-4B1E-BBD3-CF24E258CCDA}" type="slidenum">
              <a:rPr lang="en-US" smtClean="0"/>
              <a:t>‹#›</a:t>
            </a:fld>
            <a:endParaRPr lang="en-US" dirty="0"/>
          </a:p>
        </p:txBody>
      </p:sp>
    </p:spTree>
    <p:extLst>
      <p:ext uri="{BB962C8B-B14F-4D97-AF65-F5344CB8AC3E}">
        <p14:creationId xmlns:p14="http://schemas.microsoft.com/office/powerpoint/2010/main" val="576566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1"/>
            <a:ext cx="43891200" cy="4371975"/>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flipV="1">
            <a:off x="0" y="4371975"/>
            <a:ext cx="43891200" cy="433386"/>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baseline="-25000" dirty="0"/>
          </a:p>
        </p:txBody>
      </p:sp>
      <p:sp>
        <p:nvSpPr>
          <p:cNvPr id="30" name="Rectangle 29"/>
          <p:cNvSpPr/>
          <p:nvPr userDrawn="1"/>
        </p:nvSpPr>
        <p:spPr>
          <a:xfrm>
            <a:off x="238537" y="5267325"/>
            <a:ext cx="10614342" cy="8766727"/>
          </a:xfrm>
          <a:prstGeom prst="rect">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userDrawn="1"/>
        </p:nvSpPr>
        <p:spPr>
          <a:xfrm>
            <a:off x="11233152" y="5257798"/>
            <a:ext cx="19578402" cy="27311622"/>
          </a:xfrm>
          <a:prstGeom prst="rect">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p:cNvGrpSpPr/>
          <p:nvPr userDrawn="1"/>
        </p:nvGrpSpPr>
        <p:grpSpPr>
          <a:xfrm>
            <a:off x="-11225189" y="-1"/>
            <a:ext cx="11018865" cy="32918401"/>
            <a:chOff x="-11225189" y="-1"/>
            <a:chExt cx="11018865" cy="32918401"/>
          </a:xfrm>
        </p:grpSpPr>
        <p:sp>
          <p:nvSpPr>
            <p:cNvPr id="48" name="Rectangle 47"/>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trifold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49" name="Straight Connector 48"/>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userDrawn="1"/>
          </p:nvPicPr>
          <p:blipFill>
            <a:blip r:embed="rId4"/>
            <a:stretch>
              <a:fillRect/>
            </a:stretch>
          </p:blipFill>
          <p:spPr>
            <a:xfrm>
              <a:off x="-10740740" y="10261718"/>
              <a:ext cx="1597666" cy="1201935"/>
            </a:xfrm>
            <a:prstGeom prst="rect">
              <a:avLst/>
            </a:prstGeom>
          </p:spPr>
        </p:pic>
        <p:pic>
          <p:nvPicPr>
            <p:cNvPr id="51" name="Picture 50"/>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52" name="Group 51"/>
            <p:cNvGrpSpPr/>
            <p:nvPr userDrawn="1"/>
          </p:nvGrpSpPr>
          <p:grpSpPr>
            <a:xfrm>
              <a:off x="-9744993" y="23540957"/>
              <a:ext cx="7531182" cy="2120439"/>
              <a:chOff x="-4470427" y="11016658"/>
              <a:chExt cx="3470785" cy="974220"/>
            </a:xfrm>
          </p:grpSpPr>
          <p:grpSp>
            <p:nvGrpSpPr>
              <p:cNvPr id="58" name="Group 57"/>
              <p:cNvGrpSpPr/>
              <p:nvPr userDrawn="1"/>
            </p:nvGrpSpPr>
            <p:grpSpPr>
              <a:xfrm>
                <a:off x="-2783495" y="11060886"/>
                <a:ext cx="624431" cy="893535"/>
                <a:chOff x="-3958697" y="11117435"/>
                <a:chExt cx="779338" cy="1280430"/>
              </a:xfrm>
            </p:grpSpPr>
            <p:pic>
              <p:nvPicPr>
                <p:cNvPr id="64" name="Picture 63"/>
                <p:cNvPicPr>
                  <a:picLocks noChangeAspect="1"/>
                </p:cNvPicPr>
                <p:nvPr userDrawn="1"/>
              </p:nvPicPr>
              <p:blipFill>
                <a:blip r:embed="rId6"/>
                <a:stretch>
                  <a:fillRect/>
                </a:stretch>
              </p:blipFill>
              <p:spPr>
                <a:xfrm>
                  <a:off x="-3948160" y="11117435"/>
                  <a:ext cx="768801" cy="1090857"/>
                </a:xfrm>
                <a:prstGeom prst="rect">
                  <a:avLst/>
                </a:prstGeom>
              </p:spPr>
            </p:pic>
            <p:sp>
              <p:nvSpPr>
                <p:cNvPr id="65" name="TextBox 64"/>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59" name="Group 58"/>
              <p:cNvGrpSpPr/>
              <p:nvPr userDrawn="1"/>
            </p:nvGrpSpPr>
            <p:grpSpPr>
              <a:xfrm>
                <a:off x="-2033159" y="11060889"/>
                <a:ext cx="1033517" cy="893529"/>
                <a:chOff x="-2921738" y="11200127"/>
                <a:chExt cx="1420279" cy="1227904"/>
              </a:xfrm>
            </p:grpSpPr>
            <p:pic>
              <p:nvPicPr>
                <p:cNvPr id="62" name="Picture 61"/>
                <p:cNvPicPr>
                  <a:picLocks noChangeAspect="1"/>
                </p:cNvPicPr>
                <p:nvPr userDrawn="1"/>
              </p:nvPicPr>
              <p:blipFill>
                <a:blip r:embed="rId6"/>
                <a:stretch>
                  <a:fillRect/>
                </a:stretch>
              </p:blipFill>
              <p:spPr>
                <a:xfrm>
                  <a:off x="-2921738" y="11200127"/>
                  <a:ext cx="1420279" cy="1029694"/>
                </a:xfrm>
                <a:prstGeom prst="rect">
                  <a:avLst/>
                </a:prstGeom>
              </p:spPr>
            </p:pic>
            <p:sp>
              <p:nvSpPr>
                <p:cNvPr id="63" name="TextBox 62"/>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60" name="Picture 59"/>
              <p:cNvPicPr>
                <a:picLocks noChangeAspect="1"/>
              </p:cNvPicPr>
              <p:nvPr userDrawn="1"/>
            </p:nvPicPr>
            <p:blipFill>
              <a:blip r:embed="rId7"/>
              <a:stretch>
                <a:fillRect/>
              </a:stretch>
            </p:blipFill>
            <p:spPr>
              <a:xfrm>
                <a:off x="-4470427" y="11016658"/>
                <a:ext cx="1098742" cy="847761"/>
              </a:xfrm>
              <a:prstGeom prst="rect">
                <a:avLst/>
              </a:prstGeom>
            </p:spPr>
          </p:pic>
          <p:sp>
            <p:nvSpPr>
              <p:cNvPr id="61" name="TextBox 60"/>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53" name="Group 52"/>
            <p:cNvGrpSpPr/>
            <p:nvPr userDrawn="1"/>
          </p:nvGrpSpPr>
          <p:grpSpPr>
            <a:xfrm>
              <a:off x="-10398793" y="27751410"/>
              <a:ext cx="9323012" cy="2453251"/>
              <a:chOff x="-4754996" y="12734136"/>
              <a:chExt cx="4296559" cy="1127128"/>
            </a:xfrm>
          </p:grpSpPr>
          <p:graphicFrame>
            <p:nvGraphicFramePr>
              <p:cNvPr id="54" name="Object 53"/>
              <p:cNvGraphicFramePr>
                <a:graphicFrameLocks noChangeAspect="1"/>
              </p:cNvGraphicFramePr>
              <p:nvPr userDrawn="1">
                <p:extLst>
                  <p:ext uri="{D42A27DB-BD31-4B8C-83A1-F6EECF244321}">
                    <p14:modId xmlns:p14="http://schemas.microsoft.com/office/powerpoint/2010/main" val="2583320257"/>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986"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55" name="Object 54"/>
              <p:cNvGraphicFramePr>
                <a:graphicFrameLocks noChangeAspect="1"/>
              </p:cNvGraphicFramePr>
              <p:nvPr userDrawn="1">
                <p:extLst>
                  <p:ext uri="{D42A27DB-BD31-4B8C-83A1-F6EECF244321}">
                    <p14:modId xmlns:p14="http://schemas.microsoft.com/office/powerpoint/2010/main" val="3111605449"/>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987"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56" name="TextBox 55"/>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57" name="TextBox 56"/>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66" name="Group 65"/>
          <p:cNvGrpSpPr/>
          <p:nvPr userDrawn="1"/>
        </p:nvGrpSpPr>
        <p:grpSpPr>
          <a:xfrm>
            <a:off x="44157839" y="-55065"/>
            <a:ext cx="11062139" cy="32973465"/>
            <a:chOff x="44157839" y="-55065"/>
            <a:chExt cx="11062139" cy="32973465"/>
          </a:xfrm>
        </p:grpSpPr>
        <p:sp>
          <p:nvSpPr>
            <p:cNvPr id="67" name="Rectangle 66"/>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68" name="Object 67"/>
            <p:cNvGraphicFramePr>
              <a:graphicFrameLocks noChangeAspect="1"/>
            </p:cNvGraphicFramePr>
            <p:nvPr userDrawn="1">
              <p:extLst>
                <p:ext uri="{D42A27DB-BD31-4B8C-83A1-F6EECF244321}">
                  <p14:modId xmlns:p14="http://schemas.microsoft.com/office/powerpoint/2010/main" val="298943172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988"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69" name="Picture 68"/>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70" name="Object 69"/>
            <p:cNvGraphicFramePr>
              <a:graphicFrameLocks noChangeAspect="1"/>
            </p:cNvGraphicFramePr>
            <p:nvPr userDrawn="1">
              <p:extLst>
                <p:ext uri="{D42A27DB-BD31-4B8C-83A1-F6EECF244321}">
                  <p14:modId xmlns:p14="http://schemas.microsoft.com/office/powerpoint/2010/main" val="2574947463"/>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989"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71" name="Group 70"/>
            <p:cNvGrpSpPr/>
            <p:nvPr userDrawn="1"/>
          </p:nvGrpSpPr>
          <p:grpSpPr>
            <a:xfrm>
              <a:off x="44487207" y="29414560"/>
              <a:ext cx="10354213" cy="1265612"/>
              <a:chOff x="44200453" y="28362386"/>
              <a:chExt cx="9771399" cy="1090622"/>
            </a:xfrm>
          </p:grpSpPr>
          <p:sp>
            <p:nvSpPr>
              <p:cNvPr id="73" name="Rounded Rectangle 72"/>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75" name="TextBox 74"/>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Facebook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72" name="TextBox 71"/>
            <p:cNvSpPr txBox="1"/>
            <p:nvPr userDrawn="1"/>
          </p:nvSpPr>
          <p:spPr>
            <a:xfrm>
              <a:off x="44262808" y="31169782"/>
              <a:ext cx="6870215" cy="1399638"/>
            </a:xfrm>
            <a:prstGeom prst="rect">
              <a:avLst/>
            </a:prstGeom>
            <a:noFill/>
          </p:spPr>
          <p:txBody>
            <a:bodyPr wrap="square" lIns="65304" tIns="32651" rIns="65304" bIns="32651" rtlCol="0">
              <a:spAutoFit/>
            </a:bodyPr>
            <a:lstStyle/>
            <a:p>
              <a:pPr marL="344488" indent="-344488">
                <a:lnSpc>
                  <a:spcPts val="2600"/>
                </a:lnSpc>
              </a:pPr>
              <a:r>
                <a:rPr lang="en-US" sz="2800" dirty="0">
                  <a:solidFill>
                    <a:schemeClr val="bg1"/>
                  </a:solidFill>
                </a:rPr>
                <a:t>©2015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        </a:t>
              </a:r>
            </a:p>
            <a:p>
              <a:pPr marL="344488" indent="0">
                <a:lnSpc>
                  <a:spcPts val="2600"/>
                </a:lnSpc>
              </a:pPr>
              <a:r>
                <a:rPr lang="en-US" sz="2400" baseline="0" dirty="0">
                  <a:solidFill>
                    <a:schemeClr val="bg1"/>
                  </a:solidFill>
                </a:rPr>
                <a:t>Berkeley CA </a:t>
              </a:r>
              <a:r>
                <a:rPr lang="en-US" sz="2000" baseline="0" dirty="0">
                  <a:solidFill>
                    <a:schemeClr val="bg1"/>
                  </a:solidFill>
                </a:rPr>
                <a:t>94710</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grpSp>
      <p:sp>
        <p:nvSpPr>
          <p:cNvPr id="38" name="Rectangle 37"/>
          <p:cNvSpPr/>
          <p:nvPr userDrawn="1"/>
        </p:nvSpPr>
        <p:spPr>
          <a:xfrm>
            <a:off x="31191825" y="21631371"/>
            <a:ext cx="12426379" cy="8695912"/>
          </a:xfrm>
          <a:prstGeom prst="rect">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p:cNvSpPr/>
          <p:nvPr userDrawn="1"/>
        </p:nvSpPr>
        <p:spPr>
          <a:xfrm>
            <a:off x="238537" y="14390558"/>
            <a:ext cx="10614342" cy="18178862"/>
          </a:xfrm>
          <a:prstGeom prst="rect">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userDrawn="1"/>
        </p:nvSpPr>
        <p:spPr>
          <a:xfrm>
            <a:off x="31191827" y="30662338"/>
            <a:ext cx="12426379" cy="1907082"/>
          </a:xfrm>
          <a:prstGeom prst="rect">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userDrawn="1"/>
        </p:nvSpPr>
        <p:spPr>
          <a:xfrm>
            <a:off x="31191826" y="12209204"/>
            <a:ext cx="12426379" cy="9107787"/>
          </a:xfrm>
          <a:prstGeom prst="rect">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userDrawn="1"/>
        </p:nvSpPr>
        <p:spPr>
          <a:xfrm>
            <a:off x="31191827" y="5413216"/>
            <a:ext cx="12426379" cy="6481608"/>
          </a:xfrm>
          <a:prstGeom prst="rect">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838" y="1752600"/>
            <a:ext cx="37855525" cy="63627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838" y="8763000"/>
            <a:ext cx="37855525" cy="208867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838" y="30510163"/>
            <a:ext cx="9875837" cy="1752600"/>
          </a:xfrm>
          <a:prstGeom prst="rect">
            <a:avLst/>
          </a:prstGeom>
        </p:spPr>
        <p:txBody>
          <a:bodyPr vert="horz" lIns="91440" tIns="45720" rIns="91440" bIns="45720" rtlCol="0" anchor="ctr"/>
          <a:lstStyle>
            <a:lvl1pPr algn="l">
              <a:defRPr sz="1200">
                <a:solidFill>
                  <a:schemeClr val="tx1">
                    <a:tint val="75000"/>
                  </a:schemeClr>
                </a:solidFill>
              </a:defRPr>
            </a:lvl1pPr>
          </a:lstStyle>
          <a:p>
            <a:fld id="{8FE08558-A723-45D5-8111-81127CBD835D}" type="datetimeFigureOut">
              <a:rPr lang="en-US" smtClean="0"/>
              <a:t>8/30/2016</a:t>
            </a:fld>
            <a:endParaRPr lang="en-US" dirty="0"/>
          </a:p>
        </p:txBody>
      </p:sp>
      <p:sp>
        <p:nvSpPr>
          <p:cNvPr id="5" name="Footer Placeholder 4"/>
          <p:cNvSpPr>
            <a:spLocks noGrp="1"/>
          </p:cNvSpPr>
          <p:nvPr>
            <p:ph type="ftr" sz="quarter" idx="3"/>
          </p:nvPr>
        </p:nvSpPr>
        <p:spPr>
          <a:xfrm>
            <a:off x="14538325" y="30510163"/>
            <a:ext cx="14814550" cy="1752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7525" y="30510163"/>
            <a:ext cx="9875838" cy="1752600"/>
          </a:xfrm>
          <a:prstGeom prst="rect">
            <a:avLst/>
          </a:prstGeom>
        </p:spPr>
        <p:txBody>
          <a:bodyPr vert="horz" lIns="91440" tIns="45720" rIns="91440" bIns="45720" rtlCol="0" anchor="ctr"/>
          <a:lstStyle>
            <a:lvl1pPr algn="r">
              <a:defRPr sz="1200">
                <a:solidFill>
                  <a:schemeClr val="tx1">
                    <a:tint val="75000"/>
                  </a:schemeClr>
                </a:solidFill>
              </a:defRPr>
            </a:lvl1pPr>
          </a:lstStyle>
          <a:p>
            <a:fld id="{23EEACF7-AE46-4B1E-BBD3-CF24E258CCDA}" type="slidenum">
              <a:rPr lang="en-US" smtClean="0"/>
              <a:t>‹#›</a:t>
            </a:fld>
            <a:endParaRPr lang="en-US" dirty="0"/>
          </a:p>
        </p:txBody>
      </p:sp>
    </p:spTree>
    <p:extLst>
      <p:ext uri="{BB962C8B-B14F-4D97-AF65-F5344CB8AC3E}">
        <p14:creationId xmlns:p14="http://schemas.microsoft.com/office/powerpoint/2010/main" val="1584202111"/>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21.wmf"/><Relationship Id="rId18" Type="http://schemas.openxmlformats.org/officeDocument/2006/relationships/image" Target="../media/image26.emf"/><Relationship Id="rId26" Type="http://schemas.openxmlformats.org/officeDocument/2006/relationships/image" Target="../media/image34.wmf"/><Relationship Id="rId39" Type="http://schemas.openxmlformats.org/officeDocument/2006/relationships/image" Target="../media/image47.png"/><Relationship Id="rId3" Type="http://schemas.openxmlformats.org/officeDocument/2006/relationships/image" Target="../media/image11.jpeg"/><Relationship Id="rId21" Type="http://schemas.openxmlformats.org/officeDocument/2006/relationships/image" Target="../media/image29.emf"/><Relationship Id="rId34" Type="http://schemas.openxmlformats.org/officeDocument/2006/relationships/image" Target="../media/image42.png"/><Relationship Id="rId42" Type="http://schemas.openxmlformats.org/officeDocument/2006/relationships/image" Target="../media/image50.png"/><Relationship Id="rId47" Type="http://schemas.openxmlformats.org/officeDocument/2006/relationships/image" Target="../media/image55.WMF"/><Relationship Id="rId7" Type="http://schemas.openxmlformats.org/officeDocument/2006/relationships/image" Target="../media/image15.png"/><Relationship Id="rId12" Type="http://schemas.openxmlformats.org/officeDocument/2006/relationships/image" Target="../media/image20.wmf"/><Relationship Id="rId17" Type="http://schemas.openxmlformats.org/officeDocument/2006/relationships/image" Target="../media/image25.emf"/><Relationship Id="rId25" Type="http://schemas.openxmlformats.org/officeDocument/2006/relationships/image" Target="../media/image33.wmf"/><Relationship Id="rId33" Type="http://schemas.openxmlformats.org/officeDocument/2006/relationships/image" Target="../media/image41.png"/><Relationship Id="rId38" Type="http://schemas.openxmlformats.org/officeDocument/2006/relationships/image" Target="../media/image46.png"/><Relationship Id="rId46" Type="http://schemas.openxmlformats.org/officeDocument/2006/relationships/image" Target="../media/image54.png"/><Relationship Id="rId2" Type="http://schemas.openxmlformats.org/officeDocument/2006/relationships/notesSlide" Target="../notesSlides/notesSlide1.xml"/><Relationship Id="rId16" Type="http://schemas.openxmlformats.org/officeDocument/2006/relationships/image" Target="../media/image24.emf"/><Relationship Id="rId20" Type="http://schemas.openxmlformats.org/officeDocument/2006/relationships/image" Target="../media/image28.png"/><Relationship Id="rId29" Type="http://schemas.openxmlformats.org/officeDocument/2006/relationships/image" Target="../media/image37.png"/><Relationship Id="rId41"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wmf"/><Relationship Id="rId24" Type="http://schemas.openxmlformats.org/officeDocument/2006/relationships/image" Target="../media/image32.wmf"/><Relationship Id="rId32" Type="http://schemas.openxmlformats.org/officeDocument/2006/relationships/image" Target="../media/image40.WMF"/><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WMF"/><Relationship Id="rId5" Type="http://schemas.openxmlformats.org/officeDocument/2006/relationships/image" Target="../media/image13.jpeg"/><Relationship Id="rId15" Type="http://schemas.openxmlformats.org/officeDocument/2006/relationships/image" Target="../media/image23.wmf"/><Relationship Id="rId23" Type="http://schemas.openxmlformats.org/officeDocument/2006/relationships/image" Target="../media/image31.wmf"/><Relationship Id="rId28" Type="http://schemas.openxmlformats.org/officeDocument/2006/relationships/image" Target="../media/image36.wmf"/><Relationship Id="rId36" Type="http://schemas.openxmlformats.org/officeDocument/2006/relationships/image" Target="../media/image44.emf"/><Relationship Id="rId49" Type="http://schemas.openxmlformats.org/officeDocument/2006/relationships/image" Target="../media/image57.WMF"/><Relationship Id="rId10" Type="http://schemas.openxmlformats.org/officeDocument/2006/relationships/image" Target="../media/image18.wmf"/><Relationship Id="rId19" Type="http://schemas.openxmlformats.org/officeDocument/2006/relationships/image" Target="../media/image27.emf"/><Relationship Id="rId31" Type="http://schemas.openxmlformats.org/officeDocument/2006/relationships/image" Target="../media/image39.WMF"/><Relationship Id="rId44" Type="http://schemas.openxmlformats.org/officeDocument/2006/relationships/image" Target="../media/image52.WMF"/><Relationship Id="rId4" Type="http://schemas.openxmlformats.org/officeDocument/2006/relationships/image" Target="../media/image12.png"/><Relationship Id="rId9" Type="http://schemas.openxmlformats.org/officeDocument/2006/relationships/image" Target="../media/image17.wmf"/><Relationship Id="rId14" Type="http://schemas.openxmlformats.org/officeDocument/2006/relationships/image" Target="../media/image22.wmf"/><Relationship Id="rId22" Type="http://schemas.openxmlformats.org/officeDocument/2006/relationships/image" Target="../media/image30.wmf"/><Relationship Id="rId27" Type="http://schemas.openxmlformats.org/officeDocument/2006/relationships/image" Target="../media/image35.wmf"/><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48" Type="http://schemas.openxmlformats.org/officeDocument/2006/relationships/image" Target="../media/image56.WMF"/><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32509" y="5279370"/>
            <a:ext cx="10610478" cy="800211"/>
          </a:xfrm>
        </p:spPr>
        <p:txBody>
          <a:bodyPr/>
          <a:lstStyle/>
          <a:p>
            <a:r>
              <a:rPr lang="en-US" sz="4000" dirty="0">
                <a:latin typeface="Helvetica" panose="020B0604020202020204" pitchFamily="34" charset="0"/>
                <a:cs typeface="Helvetica" panose="020B0604020202020204" pitchFamily="34" charset="0"/>
              </a:rPr>
              <a:t>Abstract</a:t>
            </a:r>
          </a:p>
        </p:txBody>
      </p:sp>
      <p:sp>
        <p:nvSpPr>
          <p:cNvPr id="6" name="Text Placeholder 5"/>
          <p:cNvSpPr>
            <a:spLocks noGrp="1"/>
          </p:cNvSpPr>
          <p:nvPr>
            <p:ph type="body" sz="quarter" idx="20"/>
          </p:nvPr>
        </p:nvSpPr>
        <p:spPr>
          <a:xfrm>
            <a:off x="254676" y="14395796"/>
            <a:ext cx="10603380" cy="800211"/>
          </a:xfrm>
        </p:spPr>
        <p:txBody>
          <a:bodyPr/>
          <a:lstStyle/>
          <a:p>
            <a:r>
              <a:rPr lang="en-US" sz="4000" dirty="0">
                <a:latin typeface="Helvetica" panose="020B0604020202020204" pitchFamily="34" charset="0"/>
                <a:cs typeface="Helvetica" panose="020B0604020202020204" pitchFamily="34" charset="0"/>
              </a:rPr>
              <a:t>Normal Compaction trends </a:t>
            </a:r>
          </a:p>
        </p:txBody>
      </p:sp>
      <p:sp>
        <p:nvSpPr>
          <p:cNvPr id="8" name="Text Placeholder 7"/>
          <p:cNvSpPr>
            <a:spLocks noGrp="1"/>
          </p:cNvSpPr>
          <p:nvPr>
            <p:ph type="body" sz="quarter" idx="22"/>
          </p:nvPr>
        </p:nvSpPr>
        <p:spPr>
          <a:xfrm>
            <a:off x="11242675" y="5244243"/>
            <a:ext cx="19575129" cy="800211"/>
          </a:xfrm>
        </p:spPr>
        <p:txBody>
          <a:bodyPr/>
          <a:lstStyle/>
          <a:p>
            <a:r>
              <a:rPr lang="en-US" sz="4000" dirty="0">
                <a:latin typeface="Helvetica" panose="020B0604020202020204" pitchFamily="34" charset="0"/>
                <a:cs typeface="Helvetica" panose="020B0604020202020204" pitchFamily="34" charset="0"/>
              </a:rPr>
              <a:t>Global Compaction Trends and Clay Mineralogy </a:t>
            </a:r>
          </a:p>
        </p:txBody>
      </p:sp>
      <p:sp>
        <p:nvSpPr>
          <p:cNvPr id="15" name="Text Placeholder 14"/>
          <p:cNvSpPr>
            <a:spLocks noGrp="1"/>
          </p:cNvSpPr>
          <p:nvPr>
            <p:ph type="body" sz="quarter" idx="29"/>
          </p:nvPr>
        </p:nvSpPr>
        <p:spPr>
          <a:xfrm>
            <a:off x="31390372" y="30537995"/>
            <a:ext cx="12296288" cy="693147"/>
          </a:xfrm>
        </p:spPr>
        <p:txBody>
          <a:bodyPr/>
          <a:lstStyle/>
          <a:p>
            <a:r>
              <a:rPr lang="en-US" dirty="0">
                <a:latin typeface="Helvetica" panose="020B0604020202020204" pitchFamily="34" charset="0"/>
                <a:cs typeface="Helvetica" panose="020B0604020202020204" pitchFamily="34" charset="0"/>
              </a:rPr>
              <a:t>REFERENCES</a:t>
            </a:r>
          </a:p>
        </p:txBody>
      </p:sp>
      <p:sp>
        <p:nvSpPr>
          <p:cNvPr id="43" name="Text Placeholder 42"/>
          <p:cNvSpPr>
            <a:spLocks noGrp="1"/>
          </p:cNvSpPr>
          <p:nvPr>
            <p:ph type="body" sz="quarter" idx="184"/>
          </p:nvPr>
        </p:nvSpPr>
        <p:spPr>
          <a:xfrm>
            <a:off x="7373448" y="2196769"/>
            <a:ext cx="31311798" cy="2084466"/>
          </a:xfrm>
        </p:spPr>
        <p:txBody>
          <a:bodyPr>
            <a:normAutofit fontScale="85000" lnSpcReduction="20000"/>
          </a:bodyPr>
          <a:lstStyle/>
          <a:p>
            <a:r>
              <a:rPr lang="en-US" dirty="0">
                <a:latin typeface="Helvetica" panose="020B0604020202020204" pitchFamily="34" charset="0"/>
                <a:cs typeface="Helvetica" panose="020B0604020202020204" pitchFamily="34" charset="0"/>
              </a:rPr>
              <a:t>Harsha Vora</a:t>
            </a:r>
            <a:r>
              <a:rPr lang="en-US" baseline="30000" dirty="0">
                <a:latin typeface="Helvetica" panose="020B0604020202020204" pitchFamily="34" charset="0"/>
                <a:cs typeface="Helvetica" panose="020B0604020202020204" pitchFamily="34" charset="0"/>
              </a:rPr>
              <a:t>1</a:t>
            </a:r>
            <a:r>
              <a:rPr lang="en-US" dirty="0">
                <a:latin typeface="Helvetica" panose="020B0604020202020204" pitchFamily="34" charset="0"/>
                <a:cs typeface="Helvetica" panose="020B0604020202020204" pitchFamily="34" charset="0"/>
              </a:rPr>
              <a:t> ,Philip Heppard</a:t>
            </a:r>
            <a:r>
              <a:rPr lang="en-US" baseline="30000" dirty="0">
                <a:latin typeface="Helvetica" panose="020B0604020202020204" pitchFamily="34" charset="0"/>
                <a:cs typeface="Helvetica" panose="020B0604020202020204" pitchFamily="34" charset="0"/>
              </a:rPr>
              <a:t>2</a:t>
            </a:r>
            <a:r>
              <a:rPr lang="en-US" dirty="0">
                <a:latin typeface="Helvetica" panose="020B0604020202020204" pitchFamily="34" charset="0"/>
                <a:cs typeface="Helvetica" panose="020B0604020202020204" pitchFamily="34" charset="0"/>
              </a:rPr>
              <a:t> </a:t>
            </a:r>
            <a:endParaRPr lang="en-US" baseline="30000" dirty="0">
              <a:latin typeface="Helvetica" panose="020B0604020202020204" pitchFamily="34" charset="0"/>
              <a:cs typeface="Helvetica" panose="020B0604020202020204" pitchFamily="34" charset="0"/>
            </a:endParaRPr>
          </a:p>
          <a:p>
            <a:r>
              <a:rPr lang="en-US" baseline="30000" dirty="0">
                <a:latin typeface="Helvetica" panose="020B0604020202020204" pitchFamily="34" charset="0"/>
                <a:cs typeface="Helvetica" panose="020B0604020202020204" pitchFamily="34" charset="0"/>
              </a:rPr>
              <a:t>1</a:t>
            </a:r>
            <a:r>
              <a:rPr lang="en-US" dirty="0">
                <a:latin typeface="Helvetica" panose="020B0604020202020204" pitchFamily="34" charset="0"/>
                <a:cs typeface="Helvetica" panose="020B0604020202020204" pitchFamily="34" charset="0"/>
              </a:rPr>
              <a:t>Department of Earth Science, Rice University (hv6@rice.edu)</a:t>
            </a:r>
          </a:p>
          <a:p>
            <a:r>
              <a:rPr lang="en-US" baseline="30000" dirty="0">
                <a:latin typeface="Helvetica" panose="020B0604020202020204" pitchFamily="34" charset="0"/>
                <a:cs typeface="Helvetica" panose="020B0604020202020204" pitchFamily="34" charset="0"/>
              </a:rPr>
              <a:t>2</a:t>
            </a:r>
            <a:r>
              <a:rPr lang="en-US" dirty="0">
                <a:latin typeface="Helvetica" panose="020B0604020202020204" pitchFamily="34" charset="0"/>
                <a:cs typeface="Helvetica" panose="020B0604020202020204" pitchFamily="34" charset="0"/>
              </a:rPr>
              <a:t>Applied Geosciences, ConocoPhillips Company </a:t>
            </a:r>
            <a:endParaRPr lang="en-US" baseline="30000" dirty="0">
              <a:latin typeface="Helvetica" panose="020B0604020202020204" pitchFamily="34" charset="0"/>
              <a:cs typeface="Helvetica" panose="020B0604020202020204" pitchFamily="34" charset="0"/>
            </a:endParaRPr>
          </a:p>
          <a:p>
            <a:endParaRPr lang="en-US" dirty="0">
              <a:latin typeface="Helvetica" panose="020B0604020202020204" pitchFamily="34" charset="0"/>
              <a:cs typeface="Helvetica" panose="020B0604020202020204" pitchFamily="34" charset="0"/>
            </a:endParaRPr>
          </a:p>
        </p:txBody>
      </p:sp>
      <p:sp>
        <p:nvSpPr>
          <p:cNvPr id="44" name="Text Placeholder 43"/>
          <p:cNvSpPr>
            <a:spLocks noGrp="1"/>
          </p:cNvSpPr>
          <p:nvPr>
            <p:ph type="body" sz="quarter" idx="185"/>
          </p:nvPr>
        </p:nvSpPr>
        <p:spPr>
          <a:xfrm>
            <a:off x="24021" y="601655"/>
            <a:ext cx="43891199" cy="2084630"/>
          </a:xfrm>
        </p:spPr>
        <p:txBody>
          <a:bodyPr>
            <a:noAutofit/>
          </a:bodyPr>
          <a:lstStyle/>
          <a:p>
            <a:r>
              <a:rPr lang="en-US" dirty="0">
                <a:latin typeface="Helvetica" panose="020B0604020202020204" pitchFamily="34" charset="0"/>
                <a:cs typeface="Helvetica" panose="020B0604020202020204" pitchFamily="34" charset="0"/>
              </a:rPr>
              <a:t>A Global View of Clay Rock Normal Compaction</a:t>
            </a:r>
          </a:p>
        </p:txBody>
      </p:sp>
      <p:sp>
        <p:nvSpPr>
          <p:cNvPr id="96" name="Text Placeholder 9"/>
          <p:cNvSpPr>
            <a:spLocks noGrp="1"/>
          </p:cNvSpPr>
          <p:nvPr>
            <p:ph type="body" sz="quarter" idx="24"/>
          </p:nvPr>
        </p:nvSpPr>
        <p:spPr>
          <a:xfrm>
            <a:off x="31375108" y="21520576"/>
            <a:ext cx="12254106" cy="800211"/>
          </a:xfrm>
        </p:spPr>
        <p:txBody>
          <a:bodyPr/>
          <a:lstStyle/>
          <a:p>
            <a:r>
              <a:rPr lang="en-US" sz="4000" dirty="0">
                <a:latin typeface="Helvetica" panose="020B0604020202020204" pitchFamily="34" charset="0"/>
                <a:cs typeface="Helvetica" panose="020B0604020202020204" pitchFamily="34" charset="0"/>
              </a:rPr>
              <a:t>Results</a:t>
            </a:r>
          </a:p>
        </p:txBody>
      </p:sp>
      <p:sp>
        <p:nvSpPr>
          <p:cNvPr id="83" name="Text Placeholder 1"/>
          <p:cNvSpPr>
            <a:spLocks noGrp="1"/>
          </p:cNvSpPr>
          <p:nvPr>
            <p:ph type="body" sz="quarter" idx="10"/>
          </p:nvPr>
        </p:nvSpPr>
        <p:spPr>
          <a:xfrm>
            <a:off x="268948" y="5766919"/>
            <a:ext cx="10589108" cy="8694666"/>
          </a:xfrm>
        </p:spPr>
        <p:txBody>
          <a:bodyPr/>
          <a:lstStyle/>
          <a:p>
            <a:r>
              <a:rPr lang="en-US" dirty="0"/>
              <a:t>Porosity reduction during the burial of clay rocks, compaction, has been a subject of interest for many years (</a:t>
            </a:r>
            <a:r>
              <a:rPr lang="en-US" dirty="0" err="1"/>
              <a:t>Athy</a:t>
            </a:r>
            <a:r>
              <a:rPr lang="en-US" dirty="0"/>
              <a:t>, 1930, Mondol et. al., 2007). Contemporary research interest in this subject commonly includes the comparison of a number of normal compaction trends derived from basins as well as the results from compaction studies conducted in a laboratory. These comparisons show a wide range of compaction trends with the commonality being increasing compaction with depth, but at any depth a very wide scatter in trends is observed and making predictions becomes hard. Consequently, various studies have tried to understand the scatter in compaction trends by attributing the behavior to a number of geologic factors. </a:t>
            </a:r>
          </a:p>
          <a:p>
            <a:r>
              <a:rPr lang="en-US" dirty="0"/>
              <a:t>We propose that in most clastic dominated basins that clay rock compaction is actually fairly well constrained and predictable.  A brief review of the published compaction trends suggests that outliers are from basins that have undergone a complicated geologic history and are now out of place and not at maximum burial depth. Our work supports recent evaluations of clay rock compaction which indicates that the composition of the clay rock does significantly affect the rate of compaction.  </a:t>
            </a:r>
            <a:r>
              <a:rPr lang="en-US" dirty="0" err="1"/>
              <a:t>Lahann</a:t>
            </a:r>
            <a:r>
              <a:rPr lang="en-US" dirty="0"/>
              <a:t>, (2002, 2004), </a:t>
            </a:r>
            <a:r>
              <a:rPr lang="en-US" dirty="0" err="1"/>
              <a:t>Katahara</a:t>
            </a:r>
            <a:r>
              <a:rPr lang="en-US" dirty="0"/>
              <a:t> (2003), and </a:t>
            </a:r>
            <a:r>
              <a:rPr lang="en-US" dirty="0" err="1"/>
              <a:t>Alberty</a:t>
            </a:r>
            <a:r>
              <a:rPr lang="en-US" dirty="0"/>
              <a:t> and McLean (2003) support a similar conclusion that smectite-rich clay rocks will compact at a much slower rate than </a:t>
            </a:r>
            <a:r>
              <a:rPr lang="en-US" dirty="0" err="1"/>
              <a:t>illite</a:t>
            </a:r>
            <a:r>
              <a:rPr lang="en-US" dirty="0"/>
              <a:t> or mixed-clay rich clay rocks or shale.</a:t>
            </a:r>
          </a:p>
          <a:p>
            <a:pPr algn="just"/>
            <a:endParaRPr lang="en-US" dirty="0">
              <a:latin typeface="Helvetica" panose="020B0604020202020204" pitchFamily="34" charset="0"/>
              <a:cs typeface="Helvetica" panose="020B0604020202020204" pitchFamily="34" charset="0"/>
            </a:endParaRPr>
          </a:p>
        </p:txBody>
      </p:sp>
      <p:pic>
        <p:nvPicPr>
          <p:cNvPr id="151" name="Picture 1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158" y="590898"/>
            <a:ext cx="7095481" cy="2793379"/>
          </a:xfrm>
          <a:prstGeom prst="rect">
            <a:avLst/>
          </a:prstGeom>
          <a:ln>
            <a:solidFill>
              <a:schemeClr val="tx1"/>
            </a:solidFill>
          </a:ln>
        </p:spPr>
      </p:pic>
      <p:sp>
        <p:nvSpPr>
          <p:cNvPr id="11" name="Text Placeholder 10"/>
          <p:cNvSpPr>
            <a:spLocks noGrp="1"/>
          </p:cNvSpPr>
          <p:nvPr>
            <p:ph type="body" sz="quarter" idx="21"/>
          </p:nvPr>
        </p:nvSpPr>
        <p:spPr>
          <a:xfrm>
            <a:off x="11241674" y="19890441"/>
            <a:ext cx="19528916" cy="846363"/>
          </a:xfrm>
        </p:spPr>
        <p:txBody>
          <a:bodyPr/>
          <a:lstStyle/>
          <a:p>
            <a:r>
              <a:rPr lang="en-US" b="1" dirty="0"/>
              <a:t>Compaction trends from Gulf of Mexico, </a:t>
            </a:r>
            <a:r>
              <a:rPr lang="en-US" b="1" dirty="0" err="1"/>
              <a:t>smectite</a:t>
            </a:r>
            <a:r>
              <a:rPr lang="en-US" b="1" dirty="0"/>
              <a:t> dominated mudstones and shales, have lower P and S wave velocities  and porosity</a:t>
            </a:r>
          </a:p>
        </p:txBody>
      </p:sp>
      <p:sp>
        <p:nvSpPr>
          <p:cNvPr id="72" name="TextBox 71"/>
          <p:cNvSpPr txBox="1"/>
          <p:nvPr/>
        </p:nvSpPr>
        <p:spPr>
          <a:xfrm>
            <a:off x="392240" y="15519938"/>
            <a:ext cx="4231737" cy="3539408"/>
          </a:xfrm>
          <a:prstGeom prst="rect">
            <a:avLst/>
          </a:prstGeom>
        </p:spPr>
        <p:txBody>
          <a:bodyPr wrap="square" lIns="228589" tIns="228589" rIns="228589" bIns="228589">
            <a:spAutoFit/>
          </a:bodyPr>
          <a:lstStyle>
            <a:lvl1pPr indent="0">
              <a:spcBef>
                <a:spcPct val="20000"/>
              </a:spcBef>
              <a:buFont typeface="Arial" pitchFamily="34" charse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spcBef>
                <a:spcPct val="20000"/>
              </a:spcBef>
              <a:buFont typeface="Arial" pitchFamily="34" charset="0"/>
              <a:buChar char="–"/>
              <a:defRPr sz="2500">
                <a:latin typeface="Trebuchet MS" pitchFamily="34" charset="0"/>
              </a:defRPr>
            </a:lvl2pPr>
            <a:lvl3pPr marL="2057297" indent="-571471">
              <a:spcBef>
                <a:spcPct val="20000"/>
              </a:spcBef>
              <a:buFont typeface="Arial" pitchFamily="34" charset="0"/>
              <a:buChar char="•"/>
              <a:defRPr sz="2500">
                <a:latin typeface="Trebuchet MS" pitchFamily="34" charset="0"/>
              </a:defRPr>
            </a:lvl3pPr>
            <a:lvl4pPr marL="2685916" indent="-628619">
              <a:spcBef>
                <a:spcPct val="20000"/>
              </a:spcBef>
              <a:buFont typeface="Arial" pitchFamily="34" charset="0"/>
              <a:buChar char="–"/>
              <a:defRPr sz="2500">
                <a:latin typeface="Trebuchet MS" pitchFamily="34" charset="0"/>
              </a:defRPr>
            </a:lvl4pPr>
            <a:lvl5pPr marL="3143093" indent="-457177">
              <a:spcBef>
                <a:spcPct val="20000"/>
              </a:spcBef>
              <a:buFont typeface="Arial" pitchFamily="34" charset="0"/>
              <a:buChar char="»"/>
              <a:defRPr sz="2500">
                <a:latin typeface="Trebuchet MS" pitchFamily="34" charset="0"/>
              </a:defRPr>
            </a:lvl5pPr>
            <a:lvl6pPr marL="12069477" indent="-1097226">
              <a:spcBef>
                <a:spcPct val="20000"/>
              </a:spcBef>
              <a:buFont typeface="Arial" pitchFamily="34" charset="0"/>
              <a:buChar char="•"/>
              <a:defRPr sz="9600"/>
            </a:lvl6pPr>
            <a:lvl7pPr marL="14263926" indent="-1097226">
              <a:spcBef>
                <a:spcPct val="20000"/>
              </a:spcBef>
              <a:buFont typeface="Arial" pitchFamily="34" charset="0"/>
              <a:buChar char="•"/>
              <a:defRPr sz="9600"/>
            </a:lvl7pPr>
            <a:lvl8pPr marL="16458377" indent="-1097226">
              <a:spcBef>
                <a:spcPct val="20000"/>
              </a:spcBef>
              <a:buFont typeface="Arial" pitchFamily="34" charset="0"/>
              <a:buChar char="•"/>
              <a:defRPr sz="9600"/>
            </a:lvl8pPr>
            <a:lvl9pPr marL="18652827" indent="-1097226">
              <a:spcBef>
                <a:spcPct val="20000"/>
              </a:spcBef>
              <a:buFont typeface="Arial" pitchFamily="34" charset="0"/>
              <a:buChar char="•"/>
              <a:defRPr sz="9600"/>
            </a:lvl9pPr>
          </a:lstStyle>
          <a:p>
            <a:r>
              <a:rPr lang="en-US" dirty="0"/>
              <a:t>From basins currently at maximum burial depth</a:t>
            </a:r>
          </a:p>
          <a:p>
            <a:pPr marL="342900" indent="-342900">
              <a:buFont typeface="Arial" panose="020B0604020202020204" pitchFamily="34" charset="0"/>
              <a:buChar char="•"/>
            </a:pPr>
            <a:r>
              <a:rPr lang="en-US" dirty="0">
                <a:solidFill>
                  <a:srgbClr val="00B050"/>
                </a:solidFill>
              </a:rPr>
              <a:t>Fowler (1985) </a:t>
            </a:r>
          </a:p>
          <a:p>
            <a:pPr marL="342900" indent="-342900">
              <a:buFont typeface="Arial" panose="020B0604020202020204" pitchFamily="34" charset="0"/>
              <a:buChar char="•"/>
            </a:pPr>
            <a:r>
              <a:rPr lang="en-US" dirty="0" err="1">
                <a:solidFill>
                  <a:srgbClr val="00B050"/>
                </a:solidFill>
              </a:rPr>
              <a:t>Minshul</a:t>
            </a:r>
            <a:r>
              <a:rPr lang="en-US" dirty="0">
                <a:solidFill>
                  <a:srgbClr val="00B050"/>
                </a:solidFill>
              </a:rPr>
              <a:t> and White (1989)</a:t>
            </a:r>
          </a:p>
          <a:p>
            <a:pPr marL="342900" indent="-342900">
              <a:buFont typeface="Arial" panose="020B0604020202020204" pitchFamily="34" charset="0"/>
              <a:buChar char="•"/>
            </a:pPr>
            <a:r>
              <a:rPr lang="en-US" dirty="0" err="1">
                <a:solidFill>
                  <a:srgbClr val="00B050"/>
                </a:solidFill>
              </a:rPr>
              <a:t>Velde</a:t>
            </a:r>
            <a:r>
              <a:rPr lang="en-US" dirty="0">
                <a:solidFill>
                  <a:srgbClr val="00B050"/>
                </a:solidFill>
              </a:rPr>
              <a:t> (1996) </a:t>
            </a:r>
          </a:p>
          <a:p>
            <a:pPr marL="342900" indent="-342900">
              <a:buFont typeface="Arial" panose="020B0604020202020204" pitchFamily="34" charset="0"/>
              <a:buChar char="•"/>
            </a:pPr>
            <a:r>
              <a:rPr lang="en-US" dirty="0">
                <a:solidFill>
                  <a:srgbClr val="00B050"/>
                </a:solidFill>
              </a:rPr>
              <a:t>Magara (1968) </a:t>
            </a:r>
          </a:p>
          <a:p>
            <a:pPr marL="342900" indent="-342900">
              <a:buFont typeface="Arial" panose="020B0604020202020204" pitchFamily="34" charset="0"/>
              <a:buChar char="•"/>
            </a:pPr>
            <a:r>
              <a:rPr lang="en-US" dirty="0">
                <a:solidFill>
                  <a:srgbClr val="00B050"/>
                </a:solidFill>
              </a:rPr>
              <a:t>Dickinson (1953)</a:t>
            </a:r>
          </a:p>
        </p:txBody>
      </p:sp>
      <p:sp>
        <p:nvSpPr>
          <p:cNvPr id="73" name="Rectangle 72"/>
          <p:cNvSpPr/>
          <p:nvPr/>
        </p:nvSpPr>
        <p:spPr>
          <a:xfrm>
            <a:off x="392240" y="19059346"/>
            <a:ext cx="4221024" cy="3847185"/>
          </a:xfrm>
          <a:prstGeom prst="rect">
            <a:avLst/>
          </a:prstGeom>
        </p:spPr>
        <p:txBody>
          <a:bodyPr wrap="square" lIns="228589" tIns="228589" rIns="228589" bIns="228589">
            <a:spAutoFit/>
          </a:bodyPr>
          <a:lstStyle/>
          <a:p>
            <a:pPr>
              <a:spcBef>
                <a:spcPct val="20000"/>
              </a:spcBef>
              <a:buFont typeface="Arial" pitchFamily="34" charset="0"/>
              <a:buNone/>
            </a:pPr>
            <a:r>
              <a:rPr lang="en-US" sz="2500" dirty="0">
                <a:solidFill>
                  <a:schemeClr val="accent5">
                    <a:lumMod val="50000"/>
                  </a:schemeClr>
                </a:solidFill>
                <a:latin typeface="Times New Roman" panose="02020603050405020304" pitchFamily="18" charset="0"/>
                <a:cs typeface="Times New Roman" panose="02020603050405020304" pitchFamily="18" charset="0"/>
              </a:rPr>
              <a:t>Others: </a:t>
            </a:r>
          </a:p>
          <a:p>
            <a:pPr marL="342900" indent="-342900">
              <a:spcBef>
                <a:spcPct val="20000"/>
              </a:spcBef>
              <a:buFont typeface="Arial" panose="020B0604020202020204" pitchFamily="34" charset="0"/>
              <a:buChar char="•"/>
            </a:pPr>
            <a:r>
              <a:rPr lang="en-US" sz="2500" dirty="0">
                <a:solidFill>
                  <a:srgbClr val="FF0000"/>
                </a:solidFill>
                <a:latin typeface="Times New Roman" panose="02020603050405020304" pitchFamily="18" charset="0"/>
                <a:cs typeface="Times New Roman" panose="02020603050405020304" pitchFamily="18" charset="0"/>
              </a:rPr>
              <a:t>Uplifted &amp; deeply eroded </a:t>
            </a:r>
          </a:p>
          <a:p>
            <a:pPr marL="342900" indent="-342900">
              <a:spcBef>
                <a:spcPct val="20000"/>
              </a:spcBef>
              <a:buFont typeface="Arial" panose="020B0604020202020204" pitchFamily="34" charset="0"/>
              <a:buChar char="•"/>
            </a:pPr>
            <a:r>
              <a:rPr lang="en-US" sz="2500" dirty="0">
                <a:solidFill>
                  <a:schemeClr val="bg2">
                    <a:lumMod val="50000"/>
                  </a:schemeClr>
                </a:solidFill>
                <a:latin typeface="Times New Roman" panose="02020603050405020304" pitchFamily="18" charset="0"/>
                <a:cs typeface="Times New Roman" panose="02020603050405020304" pitchFamily="18" charset="0"/>
              </a:rPr>
              <a:t>Over-pressured clay rocks</a:t>
            </a:r>
          </a:p>
          <a:p>
            <a:pPr marL="342900" indent="-342900">
              <a:spcBef>
                <a:spcPct val="20000"/>
              </a:spcBef>
              <a:buFont typeface="Arial" panose="020B0604020202020204" pitchFamily="34" charset="0"/>
              <a:buChar char="•"/>
            </a:pPr>
            <a:r>
              <a:rPr lang="en-US" sz="2500" dirty="0">
                <a:solidFill>
                  <a:srgbClr val="7030A0"/>
                </a:solidFill>
                <a:latin typeface="Times New Roman" panose="02020603050405020304" pitchFamily="18" charset="0"/>
                <a:cs typeface="Times New Roman" panose="02020603050405020304" pitchFamily="18" charset="0"/>
              </a:rPr>
              <a:t>Curves re-worked from previous literature</a:t>
            </a:r>
          </a:p>
          <a:p>
            <a:pPr marL="342900" indent="-342900">
              <a:spcBef>
                <a:spcPct val="20000"/>
              </a:spcBef>
              <a:buFont typeface="Arial" panose="020B0604020202020204" pitchFamily="34" charset="0"/>
              <a:buChar char="•"/>
            </a:pPr>
            <a:r>
              <a:rPr lang="en-US" sz="2500" dirty="0">
                <a:solidFill>
                  <a:schemeClr val="accent3">
                    <a:lumMod val="75000"/>
                  </a:schemeClr>
                </a:solidFill>
                <a:latin typeface="Times New Roman" panose="02020603050405020304" pitchFamily="18" charset="0"/>
                <a:cs typeface="Times New Roman" panose="02020603050405020304" pitchFamily="18" charset="0"/>
              </a:rPr>
              <a:t>Laboratory compaction experiments, unknown sources</a:t>
            </a:r>
          </a:p>
        </p:txBody>
      </p:sp>
      <p:sp>
        <p:nvSpPr>
          <p:cNvPr id="98" name="TextBox 97"/>
          <p:cNvSpPr txBox="1"/>
          <p:nvPr/>
        </p:nvSpPr>
        <p:spPr>
          <a:xfrm>
            <a:off x="11705344" y="12061309"/>
            <a:ext cx="7730736" cy="846363"/>
          </a:xfrm>
          <a:prstGeom prst="rect">
            <a:avLst/>
          </a:prstGeom>
        </p:spPr>
        <p:txBody>
          <a:bodyPr wrap="square" lIns="228589" tIns="228589" rIns="228589" bIns="228589">
            <a:spAutoFit/>
          </a:bodyPr>
          <a:lstStyle>
            <a:defPPr>
              <a:defRPr lang="en-US"/>
            </a:defPPr>
            <a:lvl1pPr indent="0">
              <a:spcBef>
                <a:spcPct val="20000"/>
              </a:spcBef>
              <a:buFont typeface="Arial" pitchFamily="34" charse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spcBef>
                <a:spcPct val="20000"/>
              </a:spcBef>
              <a:buFont typeface="Arial" pitchFamily="34" charset="0"/>
              <a:buChar char="–"/>
              <a:defRPr sz="2500">
                <a:latin typeface="Trebuchet MS" pitchFamily="34" charset="0"/>
              </a:defRPr>
            </a:lvl2pPr>
            <a:lvl3pPr marL="2057297" indent="-571471">
              <a:spcBef>
                <a:spcPct val="20000"/>
              </a:spcBef>
              <a:buFont typeface="Arial" pitchFamily="34" charset="0"/>
              <a:buChar char="•"/>
              <a:defRPr sz="2500">
                <a:latin typeface="Trebuchet MS" pitchFamily="34" charset="0"/>
              </a:defRPr>
            </a:lvl3pPr>
            <a:lvl4pPr marL="2685916" indent="-628619">
              <a:spcBef>
                <a:spcPct val="20000"/>
              </a:spcBef>
              <a:buFont typeface="Arial" pitchFamily="34" charset="0"/>
              <a:buChar char="–"/>
              <a:defRPr sz="2500">
                <a:latin typeface="Trebuchet MS" pitchFamily="34" charset="0"/>
              </a:defRPr>
            </a:lvl4pPr>
            <a:lvl5pPr marL="3143093" indent="-457177">
              <a:spcBef>
                <a:spcPct val="20000"/>
              </a:spcBef>
              <a:buFont typeface="Arial" pitchFamily="34" charset="0"/>
              <a:buChar char="»"/>
              <a:defRPr sz="2500">
                <a:latin typeface="Trebuchet MS" pitchFamily="34" charset="0"/>
              </a:defRPr>
            </a:lvl5pPr>
            <a:lvl6pPr marL="12069477" indent="-1097226">
              <a:spcBef>
                <a:spcPct val="20000"/>
              </a:spcBef>
              <a:buFont typeface="Arial" pitchFamily="34" charset="0"/>
              <a:buChar char="•"/>
              <a:defRPr sz="9600"/>
            </a:lvl6pPr>
            <a:lvl7pPr marL="14263926" indent="-1097226">
              <a:spcBef>
                <a:spcPct val="20000"/>
              </a:spcBef>
              <a:buFont typeface="Arial" pitchFamily="34" charset="0"/>
              <a:buChar char="•"/>
              <a:defRPr sz="9600"/>
            </a:lvl7pPr>
            <a:lvl8pPr marL="16458377" indent="-1097226">
              <a:spcBef>
                <a:spcPct val="20000"/>
              </a:spcBef>
              <a:buFont typeface="Arial" pitchFamily="34" charset="0"/>
              <a:buChar char="•"/>
              <a:defRPr sz="9600"/>
            </a:lvl8pPr>
            <a:lvl9pPr marL="18652827" indent="-1097226">
              <a:spcBef>
                <a:spcPct val="20000"/>
              </a:spcBef>
              <a:buFont typeface="Arial" pitchFamily="34" charset="0"/>
              <a:buChar char="•"/>
              <a:defRPr sz="9600"/>
            </a:lvl9pPr>
          </a:lstStyle>
          <a:p>
            <a:r>
              <a:rPr lang="en-US" dirty="0"/>
              <a:t>Current clay mineralogy and normal compaction study </a:t>
            </a:r>
          </a:p>
        </p:txBody>
      </p:sp>
      <p:sp>
        <p:nvSpPr>
          <p:cNvPr id="104" name="Text Box 10"/>
          <p:cNvSpPr txBox="1">
            <a:spLocks noChangeArrowheads="1"/>
          </p:cNvSpPr>
          <p:nvPr/>
        </p:nvSpPr>
        <p:spPr bwMode="auto">
          <a:xfrm>
            <a:off x="24430404" y="6007545"/>
            <a:ext cx="4871178"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fontAlgn="base">
              <a:spcBef>
                <a:spcPct val="0"/>
              </a:spcBef>
              <a:spcAft>
                <a:spcPct val="0"/>
              </a:spcAft>
              <a:defRPr sz="2500">
                <a:solidFill>
                  <a:schemeClr val="accent5">
                    <a:lumMod val="50000"/>
                  </a:schemeClr>
                </a:solidFill>
                <a:latin typeface="Times New Roman" panose="02020603050405020304" pitchFamily="18" charset="0"/>
                <a:cs typeface="Times New Roman" panose="02020603050405020304" pitchFamily="18" charset="0"/>
              </a:defRPr>
            </a:lvl1pPr>
          </a:lstStyle>
          <a:p>
            <a:r>
              <a:rPr lang="en-US" altLang="en-US" b="1" dirty="0"/>
              <a:t>1,2. Beaufort – </a:t>
            </a:r>
            <a:r>
              <a:rPr lang="en-US" altLang="en-US" b="1" dirty="0" err="1"/>
              <a:t>MacKenzie</a:t>
            </a:r>
            <a:r>
              <a:rPr lang="en-US" altLang="en-US" b="1" dirty="0"/>
              <a:t>, Alaska</a:t>
            </a:r>
          </a:p>
        </p:txBody>
      </p:sp>
      <p:sp>
        <p:nvSpPr>
          <p:cNvPr id="107" name="Text Box 10"/>
          <p:cNvSpPr txBox="1">
            <a:spLocks noChangeArrowheads="1"/>
          </p:cNvSpPr>
          <p:nvPr/>
        </p:nvSpPr>
        <p:spPr bwMode="auto">
          <a:xfrm>
            <a:off x="24430404" y="9471597"/>
            <a:ext cx="2374741"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altLang="en-US" sz="2500" b="1" dirty="0">
                <a:solidFill>
                  <a:schemeClr val="accent5">
                    <a:lumMod val="50000"/>
                  </a:schemeClr>
                </a:solidFill>
                <a:latin typeface="Times New Roman" panose="02020603050405020304" pitchFamily="18" charset="0"/>
                <a:cs typeface="Times New Roman" panose="02020603050405020304" pitchFamily="18" charset="0"/>
              </a:rPr>
              <a:t>3,4. Nova</a:t>
            </a:r>
            <a:r>
              <a:rPr lang="en-US" altLang="en-US" sz="2500" b="1" dirty="0">
                <a:solidFill>
                  <a:srgbClr val="000000"/>
                </a:solidFill>
                <a:latin typeface="Times New Roman" panose="02020603050405020304" pitchFamily="18" charset="0"/>
                <a:cs typeface="Times New Roman" panose="02020603050405020304" pitchFamily="18" charset="0"/>
              </a:rPr>
              <a:t> </a:t>
            </a:r>
            <a:r>
              <a:rPr lang="en-US" altLang="en-US" sz="2500" b="1" dirty="0">
                <a:solidFill>
                  <a:schemeClr val="accent5">
                    <a:lumMod val="50000"/>
                  </a:schemeClr>
                </a:solidFill>
                <a:latin typeface="Times New Roman" panose="02020603050405020304" pitchFamily="18" charset="0"/>
                <a:cs typeface="Times New Roman" panose="02020603050405020304" pitchFamily="18" charset="0"/>
              </a:rPr>
              <a:t>Scotia</a:t>
            </a:r>
          </a:p>
        </p:txBody>
      </p:sp>
      <p:sp>
        <p:nvSpPr>
          <p:cNvPr id="111" name="Text Box 10"/>
          <p:cNvSpPr txBox="1">
            <a:spLocks noChangeArrowheads="1"/>
          </p:cNvSpPr>
          <p:nvPr/>
        </p:nvSpPr>
        <p:spPr bwMode="auto">
          <a:xfrm>
            <a:off x="11362036" y="12853636"/>
            <a:ext cx="2427493" cy="846363"/>
          </a:xfrm>
          <a:prstGeom prst="rect">
            <a:avLst/>
          </a:prstGeom>
          <a:extLst/>
        </p:spPr>
        <p:txBody>
          <a:bodyPr wrap="square" lIns="228589" tIns="228589" rIns="228589" bIns="228589">
            <a:spAutoFit/>
          </a:bodyPr>
          <a:lstStyle>
            <a:defPPr>
              <a:defRPr lang="en-US"/>
            </a:defPPr>
            <a:lvl1pPr indent="0">
              <a:spcBef>
                <a:spcPct val="20000"/>
              </a:spcBef>
              <a:buFont typeface="Arial" pitchFamily="34" charse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spcBef>
                <a:spcPct val="20000"/>
              </a:spcBef>
              <a:buFont typeface="Arial" pitchFamily="34" charset="0"/>
              <a:buChar char="–"/>
              <a:defRPr sz="2500">
                <a:latin typeface="Trebuchet MS" pitchFamily="34" charset="0"/>
              </a:defRPr>
            </a:lvl2pPr>
            <a:lvl3pPr marL="2057297" indent="-571471">
              <a:spcBef>
                <a:spcPct val="20000"/>
              </a:spcBef>
              <a:buFont typeface="Arial" pitchFamily="34" charset="0"/>
              <a:buChar char="•"/>
              <a:defRPr sz="2500">
                <a:latin typeface="Trebuchet MS" pitchFamily="34" charset="0"/>
              </a:defRPr>
            </a:lvl3pPr>
            <a:lvl4pPr marL="2685916" indent="-628619">
              <a:spcBef>
                <a:spcPct val="20000"/>
              </a:spcBef>
              <a:buFont typeface="Arial" pitchFamily="34" charset="0"/>
              <a:buChar char="–"/>
              <a:defRPr sz="2500">
                <a:latin typeface="Trebuchet MS" pitchFamily="34" charset="0"/>
              </a:defRPr>
            </a:lvl4pPr>
            <a:lvl5pPr marL="3143093" indent="-457177">
              <a:spcBef>
                <a:spcPct val="20000"/>
              </a:spcBef>
              <a:buFont typeface="Arial" pitchFamily="34" charset="0"/>
              <a:buChar char="»"/>
              <a:defRPr sz="2500">
                <a:latin typeface="Trebuchet MS" pitchFamily="34" charset="0"/>
              </a:defRPr>
            </a:lvl5pPr>
            <a:lvl6pPr marL="12069477" indent="-1097226">
              <a:spcBef>
                <a:spcPct val="20000"/>
              </a:spcBef>
              <a:buFont typeface="Arial" pitchFamily="34" charset="0"/>
              <a:buChar char="•"/>
              <a:defRPr sz="9600"/>
            </a:lvl6pPr>
            <a:lvl7pPr marL="14263926" indent="-1097226">
              <a:spcBef>
                <a:spcPct val="20000"/>
              </a:spcBef>
              <a:buFont typeface="Arial" pitchFamily="34" charset="0"/>
              <a:buChar char="•"/>
              <a:defRPr sz="9600"/>
            </a:lvl7pPr>
            <a:lvl8pPr marL="16458377" indent="-1097226">
              <a:spcBef>
                <a:spcPct val="20000"/>
              </a:spcBef>
              <a:buFont typeface="Arial" pitchFamily="34" charset="0"/>
              <a:buChar char="•"/>
              <a:defRPr sz="9600"/>
            </a:lvl8pPr>
            <a:lvl9pPr marL="18652827" indent="-1097226">
              <a:spcBef>
                <a:spcPct val="20000"/>
              </a:spcBef>
              <a:buFont typeface="Arial" pitchFamily="34" charset="0"/>
              <a:buChar char="•"/>
              <a:defRPr sz="9600"/>
            </a:lvl9pPr>
          </a:lstStyle>
          <a:p>
            <a:r>
              <a:rPr lang="en-US" altLang="en-US" b="1" dirty="0"/>
              <a:t>5. New Jersey</a:t>
            </a:r>
          </a:p>
        </p:txBody>
      </p:sp>
      <p:sp>
        <p:nvSpPr>
          <p:cNvPr id="116" name="Text Box 10"/>
          <p:cNvSpPr txBox="1">
            <a:spLocks noChangeArrowheads="1"/>
          </p:cNvSpPr>
          <p:nvPr/>
        </p:nvSpPr>
        <p:spPr bwMode="auto">
          <a:xfrm>
            <a:off x="17492186" y="12873697"/>
            <a:ext cx="2062775" cy="846363"/>
          </a:xfrm>
          <a:prstGeom prst="rect">
            <a:avLst/>
          </a:prstGeom>
          <a:extLst/>
        </p:spPr>
        <p:txBody>
          <a:bodyPr wrap="square" lIns="228589" tIns="228589" rIns="228589" bIns="228589">
            <a:spAutoFit/>
          </a:bodyPr>
          <a:lstStyle>
            <a:defPPr>
              <a:defRPr lang="en-US"/>
            </a:defPPr>
            <a:lvl1pPr indent="0">
              <a:spcBef>
                <a:spcPct val="20000"/>
              </a:spcBef>
              <a:buFont typeface="Arial" pitchFamily="34" charse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spcBef>
                <a:spcPct val="20000"/>
              </a:spcBef>
              <a:buFont typeface="Arial" pitchFamily="34" charset="0"/>
              <a:buChar char="–"/>
              <a:defRPr sz="2500">
                <a:latin typeface="Trebuchet MS" pitchFamily="34" charset="0"/>
              </a:defRPr>
            </a:lvl2pPr>
            <a:lvl3pPr marL="2057297" indent="-571471">
              <a:spcBef>
                <a:spcPct val="20000"/>
              </a:spcBef>
              <a:buFont typeface="Arial" pitchFamily="34" charset="0"/>
              <a:buChar char="•"/>
              <a:defRPr sz="2500">
                <a:latin typeface="Trebuchet MS" pitchFamily="34" charset="0"/>
              </a:defRPr>
            </a:lvl3pPr>
            <a:lvl4pPr marL="2685916" indent="-628619">
              <a:spcBef>
                <a:spcPct val="20000"/>
              </a:spcBef>
              <a:buFont typeface="Arial" pitchFamily="34" charset="0"/>
              <a:buChar char="–"/>
              <a:defRPr sz="2500">
                <a:latin typeface="Trebuchet MS" pitchFamily="34" charset="0"/>
              </a:defRPr>
            </a:lvl4pPr>
            <a:lvl5pPr marL="3143093" indent="-457177">
              <a:spcBef>
                <a:spcPct val="20000"/>
              </a:spcBef>
              <a:buFont typeface="Arial" pitchFamily="34" charset="0"/>
              <a:buChar char="»"/>
              <a:defRPr sz="2500">
                <a:latin typeface="Trebuchet MS" pitchFamily="34" charset="0"/>
              </a:defRPr>
            </a:lvl5pPr>
            <a:lvl6pPr marL="12069477" indent="-1097226">
              <a:spcBef>
                <a:spcPct val="20000"/>
              </a:spcBef>
              <a:buFont typeface="Arial" pitchFamily="34" charset="0"/>
              <a:buChar char="•"/>
              <a:defRPr sz="9600"/>
            </a:lvl6pPr>
            <a:lvl7pPr marL="14263926" indent="-1097226">
              <a:spcBef>
                <a:spcPct val="20000"/>
              </a:spcBef>
              <a:buFont typeface="Arial" pitchFamily="34" charset="0"/>
              <a:buChar char="•"/>
              <a:defRPr sz="9600"/>
            </a:lvl7pPr>
            <a:lvl8pPr marL="16458377" indent="-1097226">
              <a:spcBef>
                <a:spcPct val="20000"/>
              </a:spcBef>
              <a:buFont typeface="Arial" pitchFamily="34" charset="0"/>
              <a:buChar char="•"/>
              <a:defRPr sz="9600"/>
            </a:lvl8pPr>
            <a:lvl9pPr marL="18652827" indent="-1097226">
              <a:spcBef>
                <a:spcPct val="20000"/>
              </a:spcBef>
              <a:buFont typeface="Arial" pitchFamily="34" charset="0"/>
              <a:buChar char="•"/>
              <a:defRPr sz="9600"/>
            </a:lvl9pPr>
          </a:lstStyle>
          <a:p>
            <a:r>
              <a:rPr lang="en-US" altLang="en-US" b="1" dirty="0"/>
              <a:t>6. Trinidad </a:t>
            </a:r>
          </a:p>
        </p:txBody>
      </p:sp>
      <p:pic>
        <p:nvPicPr>
          <p:cNvPr id="80" name="Picture 79"/>
          <p:cNvPicPr>
            <a:picLocks noChangeAspect="1"/>
          </p:cNvPicPr>
          <p:nvPr/>
        </p:nvPicPr>
        <p:blipFill>
          <a:blip r:embed="rId4"/>
          <a:stretch>
            <a:fillRect/>
          </a:stretch>
        </p:blipFill>
        <p:spPr>
          <a:xfrm>
            <a:off x="11514745" y="17058028"/>
            <a:ext cx="3058271" cy="2970215"/>
          </a:xfrm>
          <a:prstGeom prst="rect">
            <a:avLst/>
          </a:prstGeom>
        </p:spPr>
      </p:pic>
      <p:sp>
        <p:nvSpPr>
          <p:cNvPr id="296" name="Rectangle 295"/>
          <p:cNvSpPr/>
          <p:nvPr/>
        </p:nvSpPr>
        <p:spPr>
          <a:xfrm>
            <a:off x="31132132" y="22223843"/>
            <a:ext cx="5169997" cy="4585849"/>
          </a:xfrm>
          <a:prstGeom prst="rect">
            <a:avLst/>
          </a:prstGeom>
        </p:spPr>
        <p:txBody>
          <a:bodyPr wrap="square" lIns="228589" tIns="228589" rIns="228589" bIns="228589">
            <a:spAutoFit/>
          </a:bodyPr>
          <a:lstStyle/>
          <a:p>
            <a:pPr marL="342900" indent="-342900">
              <a:spcBef>
                <a:spcPct val="20000"/>
              </a:spcBef>
              <a:buFont typeface="Arial" panose="020B0604020202020204" pitchFamily="34" charset="0"/>
              <a:buChar char="•"/>
            </a:pPr>
            <a:r>
              <a:rPr lang="en-US" altLang="en-US" sz="2500" dirty="0">
                <a:solidFill>
                  <a:schemeClr val="accent5">
                    <a:lumMod val="50000"/>
                  </a:schemeClr>
                </a:solidFill>
                <a:latin typeface="Times New Roman" panose="02020603050405020304" pitchFamily="18" charset="0"/>
                <a:cs typeface="Times New Roman" panose="02020603050405020304" pitchFamily="18" charset="0"/>
              </a:rPr>
              <a:t>Clay rocks compact in a largely predictable manner with increasing effective stress</a:t>
            </a:r>
          </a:p>
          <a:p>
            <a:pPr marL="342900" indent="-342900">
              <a:spcBef>
                <a:spcPct val="20000"/>
              </a:spcBef>
              <a:buFont typeface="Arial" panose="020B0604020202020204" pitchFamily="34" charset="0"/>
              <a:buChar char="•"/>
            </a:pPr>
            <a:r>
              <a:rPr lang="en-US" altLang="en-US" sz="2500" dirty="0">
                <a:solidFill>
                  <a:schemeClr val="accent5">
                    <a:lumMod val="50000"/>
                  </a:schemeClr>
                </a:solidFill>
                <a:latin typeface="Times New Roman" panose="02020603050405020304" pitchFamily="18" charset="0"/>
                <a:cs typeface="Times New Roman" panose="02020603050405020304" pitchFamily="18" charset="0"/>
              </a:rPr>
              <a:t>Global examples indicate compaction is very similar for “mixed-clay” rocks</a:t>
            </a:r>
          </a:p>
          <a:p>
            <a:pPr marL="342900" indent="-342900">
              <a:spcBef>
                <a:spcPct val="20000"/>
              </a:spcBef>
              <a:buFont typeface="Arial" panose="020B0604020202020204" pitchFamily="34" charset="0"/>
              <a:buChar char="•"/>
            </a:pPr>
            <a:r>
              <a:rPr lang="en-US" altLang="en-US" sz="2500" dirty="0">
                <a:solidFill>
                  <a:schemeClr val="accent5">
                    <a:lumMod val="50000"/>
                  </a:schemeClr>
                </a:solidFill>
                <a:latin typeface="Times New Roman" panose="02020603050405020304" pitchFamily="18" charset="0"/>
                <a:cs typeface="Times New Roman" panose="02020603050405020304" pitchFamily="18" charset="0"/>
              </a:rPr>
              <a:t>Smectite content over 30% can significantly affect compaction </a:t>
            </a:r>
          </a:p>
          <a:p>
            <a:endParaRPr lang="en-US" sz="2800" b="1" dirty="0"/>
          </a:p>
          <a:p>
            <a:pPr>
              <a:spcBef>
                <a:spcPct val="20000"/>
              </a:spcBef>
              <a:buFont typeface="Arial" pitchFamily="34" charset="0"/>
              <a:buNone/>
            </a:pPr>
            <a:endParaRPr lang="en-US" sz="25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297" name="Text Placeholder 9"/>
          <p:cNvSpPr>
            <a:spLocks noGrp="1"/>
          </p:cNvSpPr>
          <p:nvPr>
            <p:ph type="body" sz="quarter" idx="24"/>
          </p:nvPr>
        </p:nvSpPr>
        <p:spPr>
          <a:xfrm>
            <a:off x="31207300" y="12236559"/>
            <a:ext cx="12421913" cy="669326"/>
          </a:xfrm>
        </p:spPr>
        <p:txBody>
          <a:bodyPr/>
          <a:lstStyle/>
          <a:p>
            <a:r>
              <a:rPr lang="en-US" sz="4000" dirty="0">
                <a:latin typeface="Helvetica" panose="020B0604020202020204" pitchFamily="34" charset="0"/>
                <a:cs typeface="Helvetica" panose="020B0604020202020204" pitchFamily="34" charset="0"/>
              </a:rPr>
              <a:t>Implications for Pore Pressure Prediction</a:t>
            </a:r>
          </a:p>
        </p:txBody>
      </p:sp>
      <p:sp>
        <p:nvSpPr>
          <p:cNvPr id="298" name="Text Box 10"/>
          <p:cNvSpPr txBox="1">
            <a:spLocks noChangeArrowheads="1"/>
          </p:cNvSpPr>
          <p:nvPr/>
        </p:nvSpPr>
        <p:spPr bwMode="auto">
          <a:xfrm>
            <a:off x="35291341" y="12702235"/>
            <a:ext cx="12397001" cy="846363"/>
          </a:xfrm>
          <a:prstGeom prst="rect">
            <a:avLst/>
          </a:prstGeom>
          <a:extLst/>
        </p:spPr>
        <p:txBody>
          <a:bodyPr wrap="square" lIns="228589" tIns="228589" rIns="228589" bIns="228589">
            <a:spAutoFit/>
          </a:bodyPr>
          <a:lstStyle>
            <a:lvl1pPr indent="0">
              <a:spcBef>
                <a:spcPct val="20000"/>
              </a:spcBef>
              <a:buFont typeface="Arial" pitchFamily="34" charse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spcBef>
                <a:spcPct val="20000"/>
              </a:spcBef>
              <a:buFont typeface="Arial" pitchFamily="34" charset="0"/>
              <a:buChar char="–"/>
              <a:defRPr sz="2500">
                <a:latin typeface="Trebuchet MS" pitchFamily="34" charset="0"/>
              </a:defRPr>
            </a:lvl2pPr>
            <a:lvl3pPr marL="2057297" indent="-571471">
              <a:spcBef>
                <a:spcPct val="20000"/>
              </a:spcBef>
              <a:buFont typeface="Arial" pitchFamily="34" charset="0"/>
              <a:buChar char="•"/>
              <a:defRPr sz="2500">
                <a:latin typeface="Trebuchet MS" pitchFamily="34" charset="0"/>
              </a:defRPr>
            </a:lvl3pPr>
            <a:lvl4pPr marL="2685916" indent="-628619">
              <a:spcBef>
                <a:spcPct val="20000"/>
              </a:spcBef>
              <a:buFont typeface="Arial" pitchFamily="34" charset="0"/>
              <a:buChar char="–"/>
              <a:defRPr sz="2500">
                <a:latin typeface="Trebuchet MS" pitchFamily="34" charset="0"/>
              </a:defRPr>
            </a:lvl4pPr>
            <a:lvl5pPr marL="3143093" indent="-457177">
              <a:spcBef>
                <a:spcPct val="20000"/>
              </a:spcBef>
              <a:buFont typeface="Arial" pitchFamily="34" charset="0"/>
              <a:buChar char="»"/>
              <a:defRPr sz="2500">
                <a:latin typeface="Trebuchet MS" pitchFamily="34" charset="0"/>
              </a:defRPr>
            </a:lvl5pPr>
            <a:lvl6pPr marL="12069477" indent="-1097226">
              <a:spcBef>
                <a:spcPct val="20000"/>
              </a:spcBef>
              <a:buFont typeface="Arial" pitchFamily="34" charset="0"/>
              <a:buChar char="•"/>
              <a:defRPr sz="9600"/>
            </a:lvl6pPr>
            <a:lvl7pPr marL="14263926" indent="-1097226">
              <a:spcBef>
                <a:spcPct val="20000"/>
              </a:spcBef>
              <a:buFont typeface="Arial" pitchFamily="34" charset="0"/>
              <a:buChar char="•"/>
              <a:defRPr sz="9600"/>
            </a:lvl7pPr>
            <a:lvl8pPr marL="16458377" indent="-1097226">
              <a:spcBef>
                <a:spcPct val="20000"/>
              </a:spcBef>
              <a:buFont typeface="Arial" pitchFamily="34" charset="0"/>
              <a:buChar char="•"/>
              <a:defRPr sz="9600"/>
            </a:lvl8pPr>
            <a:lvl9pPr marL="18652827" indent="-1097226">
              <a:spcBef>
                <a:spcPct val="20000"/>
              </a:spcBef>
              <a:buFont typeface="Arial" pitchFamily="34" charset="0"/>
              <a:buChar char="•"/>
              <a:defRPr sz="9600"/>
            </a:lvl9pPr>
          </a:lstStyle>
          <a:p>
            <a:r>
              <a:rPr lang="en-US" altLang="en-US" b="1" dirty="0"/>
              <a:t>Pressure Interpretation from Gulf of Mexico Onshore</a:t>
            </a:r>
          </a:p>
        </p:txBody>
      </p:sp>
      <p:sp>
        <p:nvSpPr>
          <p:cNvPr id="303" name="Text Box 10"/>
          <p:cNvSpPr txBox="1">
            <a:spLocks noChangeArrowheads="1"/>
          </p:cNvSpPr>
          <p:nvPr/>
        </p:nvSpPr>
        <p:spPr bwMode="auto">
          <a:xfrm>
            <a:off x="35291341" y="16837028"/>
            <a:ext cx="12397001" cy="846363"/>
          </a:xfrm>
          <a:prstGeom prst="rect">
            <a:avLst/>
          </a:prstGeom>
          <a:extLst/>
        </p:spPr>
        <p:txBody>
          <a:bodyPr wrap="square" lIns="228589" tIns="228589" rIns="228589" bIns="228589">
            <a:spAutoFit/>
          </a:bodyPr>
          <a:lstStyle>
            <a:lvl1pPr indent="0">
              <a:spcBef>
                <a:spcPct val="20000"/>
              </a:spcBef>
              <a:buFont typeface="Arial" pitchFamily="34" charse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spcBef>
                <a:spcPct val="20000"/>
              </a:spcBef>
              <a:buFont typeface="Arial" pitchFamily="34" charset="0"/>
              <a:buChar char="–"/>
              <a:defRPr sz="2500">
                <a:latin typeface="Trebuchet MS" pitchFamily="34" charset="0"/>
              </a:defRPr>
            </a:lvl2pPr>
            <a:lvl3pPr marL="2057297" indent="-571471">
              <a:spcBef>
                <a:spcPct val="20000"/>
              </a:spcBef>
              <a:buFont typeface="Arial" pitchFamily="34" charset="0"/>
              <a:buChar char="•"/>
              <a:defRPr sz="2500">
                <a:latin typeface="Trebuchet MS" pitchFamily="34" charset="0"/>
              </a:defRPr>
            </a:lvl3pPr>
            <a:lvl4pPr marL="2685916" indent="-628619">
              <a:spcBef>
                <a:spcPct val="20000"/>
              </a:spcBef>
              <a:buFont typeface="Arial" pitchFamily="34" charset="0"/>
              <a:buChar char="–"/>
              <a:defRPr sz="2500">
                <a:latin typeface="Trebuchet MS" pitchFamily="34" charset="0"/>
              </a:defRPr>
            </a:lvl4pPr>
            <a:lvl5pPr marL="3143093" indent="-457177">
              <a:spcBef>
                <a:spcPct val="20000"/>
              </a:spcBef>
              <a:buFont typeface="Arial" pitchFamily="34" charset="0"/>
              <a:buChar char="»"/>
              <a:defRPr sz="2500">
                <a:latin typeface="Trebuchet MS" pitchFamily="34" charset="0"/>
              </a:defRPr>
            </a:lvl5pPr>
            <a:lvl6pPr marL="12069477" indent="-1097226">
              <a:spcBef>
                <a:spcPct val="20000"/>
              </a:spcBef>
              <a:buFont typeface="Arial" pitchFamily="34" charset="0"/>
              <a:buChar char="•"/>
              <a:defRPr sz="9600"/>
            </a:lvl6pPr>
            <a:lvl7pPr marL="14263926" indent="-1097226">
              <a:spcBef>
                <a:spcPct val="20000"/>
              </a:spcBef>
              <a:buFont typeface="Arial" pitchFamily="34" charset="0"/>
              <a:buChar char="•"/>
              <a:defRPr sz="9600"/>
            </a:lvl7pPr>
            <a:lvl8pPr marL="16458377" indent="-1097226">
              <a:spcBef>
                <a:spcPct val="20000"/>
              </a:spcBef>
              <a:buFont typeface="Arial" pitchFamily="34" charset="0"/>
              <a:buChar char="•"/>
              <a:defRPr sz="9600"/>
            </a:lvl8pPr>
            <a:lvl9pPr marL="18652827" indent="-1097226">
              <a:spcBef>
                <a:spcPct val="20000"/>
              </a:spcBef>
              <a:buFont typeface="Arial" pitchFamily="34" charset="0"/>
              <a:buChar char="•"/>
              <a:defRPr sz="9600"/>
            </a:lvl9pPr>
          </a:lstStyle>
          <a:p>
            <a:r>
              <a:rPr lang="en-US" altLang="en-US" b="1" dirty="0"/>
              <a:t>Pressure Interpretation from Central Graben, North Sea</a:t>
            </a:r>
          </a:p>
        </p:txBody>
      </p:sp>
      <p:pic>
        <p:nvPicPr>
          <p:cNvPr id="3074" name="Picture 2" descr="http://www.theuticashale.com/wp-content/uploads/sites/7/2013/01/ConocoPhillips-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576738" y="590898"/>
            <a:ext cx="7058826" cy="279337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41" name="TextBox 340"/>
          <p:cNvSpPr txBox="1"/>
          <p:nvPr/>
        </p:nvSpPr>
        <p:spPr>
          <a:xfrm>
            <a:off x="34788056" y="5950038"/>
            <a:ext cx="3086580" cy="892530"/>
          </a:xfrm>
          <a:prstGeom prst="rect">
            <a:avLst/>
          </a:prstGeom>
        </p:spPr>
        <p:txBody>
          <a:bodyPr wrap="square" lIns="228589" tIns="228589" rIns="228589" bIns="228589">
            <a:spAutoFit/>
          </a:bodyPr>
          <a:lstStyle>
            <a:defPPr>
              <a:defRPr lang="en-US"/>
            </a:defPPr>
            <a:lvl1pPr indent="0">
              <a:spcBef>
                <a:spcPct val="20000"/>
              </a:spcBef>
              <a:buFont typeface="Arial" pitchFamily="34" charse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spcBef>
                <a:spcPct val="20000"/>
              </a:spcBef>
              <a:buFont typeface="Arial" pitchFamily="34" charset="0"/>
              <a:buChar char="–"/>
              <a:defRPr sz="2500">
                <a:latin typeface="Trebuchet MS" pitchFamily="34" charset="0"/>
              </a:defRPr>
            </a:lvl2pPr>
            <a:lvl3pPr marL="2057297" indent="-571471">
              <a:spcBef>
                <a:spcPct val="20000"/>
              </a:spcBef>
              <a:buFont typeface="Arial" pitchFamily="34" charset="0"/>
              <a:buChar char="•"/>
              <a:defRPr sz="2500">
                <a:latin typeface="Trebuchet MS" pitchFamily="34" charset="0"/>
              </a:defRPr>
            </a:lvl3pPr>
            <a:lvl4pPr marL="2685916" indent="-628619">
              <a:spcBef>
                <a:spcPct val="20000"/>
              </a:spcBef>
              <a:buFont typeface="Arial" pitchFamily="34" charset="0"/>
              <a:buChar char="–"/>
              <a:defRPr sz="2500">
                <a:latin typeface="Trebuchet MS" pitchFamily="34" charset="0"/>
              </a:defRPr>
            </a:lvl4pPr>
            <a:lvl5pPr marL="3143093" indent="-457177">
              <a:spcBef>
                <a:spcPct val="20000"/>
              </a:spcBef>
              <a:buFont typeface="Arial" pitchFamily="34" charset="0"/>
              <a:buChar char="»"/>
              <a:defRPr sz="2500">
                <a:latin typeface="Trebuchet MS" pitchFamily="34" charset="0"/>
              </a:defRPr>
            </a:lvl5pPr>
            <a:lvl6pPr marL="12069477" indent="-1097226">
              <a:spcBef>
                <a:spcPct val="20000"/>
              </a:spcBef>
              <a:buFont typeface="Arial" pitchFamily="34" charset="0"/>
              <a:buChar char="•"/>
              <a:defRPr sz="9600"/>
            </a:lvl6pPr>
            <a:lvl7pPr marL="14263926" indent="-1097226">
              <a:spcBef>
                <a:spcPct val="20000"/>
              </a:spcBef>
              <a:buFont typeface="Arial" pitchFamily="34" charset="0"/>
              <a:buChar char="•"/>
              <a:defRPr sz="9600"/>
            </a:lvl7pPr>
            <a:lvl8pPr marL="16458377" indent="-1097226">
              <a:spcBef>
                <a:spcPct val="20000"/>
              </a:spcBef>
              <a:buFont typeface="Arial" pitchFamily="34" charset="0"/>
              <a:buChar char="•"/>
              <a:defRPr sz="9600"/>
            </a:lvl8pPr>
            <a:lvl9pPr marL="18652827" indent="-1097226">
              <a:spcBef>
                <a:spcPct val="20000"/>
              </a:spcBef>
              <a:buFont typeface="Arial" pitchFamily="34" charset="0"/>
              <a:buChar char="•"/>
              <a:defRPr sz="9600"/>
            </a:lvl9pPr>
          </a:lstStyle>
          <a:p>
            <a:r>
              <a:rPr lang="en-US" sz="2800" b="1" dirty="0"/>
              <a:t>P – wave velocity</a:t>
            </a:r>
          </a:p>
        </p:txBody>
      </p:sp>
      <p:pic>
        <p:nvPicPr>
          <p:cNvPr id="87" name="Picture 86"/>
          <p:cNvPicPr>
            <a:picLocks noChangeAspect="1"/>
          </p:cNvPicPr>
          <p:nvPr/>
        </p:nvPicPr>
        <p:blipFill>
          <a:blip r:embed="rId6"/>
          <a:stretch>
            <a:fillRect/>
          </a:stretch>
        </p:blipFill>
        <p:spPr>
          <a:xfrm>
            <a:off x="4822779" y="23168961"/>
            <a:ext cx="5893513" cy="8236767"/>
          </a:xfrm>
          <a:prstGeom prst="rect">
            <a:avLst/>
          </a:prstGeom>
          <a:ln>
            <a:solidFill>
              <a:schemeClr val="tx1"/>
            </a:solidFill>
          </a:ln>
        </p:spPr>
      </p:pic>
      <p:sp>
        <p:nvSpPr>
          <p:cNvPr id="88" name="TextBox 87"/>
          <p:cNvSpPr txBox="1"/>
          <p:nvPr/>
        </p:nvSpPr>
        <p:spPr>
          <a:xfrm>
            <a:off x="417372" y="23168961"/>
            <a:ext cx="4062849" cy="4324261"/>
          </a:xfrm>
          <a:prstGeom prst="rect">
            <a:avLst/>
          </a:prstGeom>
          <a:noFill/>
        </p:spPr>
        <p:txBody>
          <a:bodyPr wrap="square" rtlCol="0">
            <a:spAutoFit/>
          </a:bodyPr>
          <a:lstStyle/>
          <a:p>
            <a:r>
              <a:rPr lang="en-US" sz="2500" dirty="0">
                <a:solidFill>
                  <a:schemeClr val="accent5">
                    <a:lumMod val="50000"/>
                  </a:schemeClr>
                </a:solidFill>
                <a:latin typeface="Times New Roman" panose="02020603050405020304" pitchFamily="18" charset="0"/>
                <a:cs typeface="Times New Roman" panose="02020603050405020304" pitchFamily="18" charset="0"/>
              </a:rPr>
              <a:t>Upon increasing effective stress, smectite and </a:t>
            </a:r>
            <a:r>
              <a:rPr lang="en-US" sz="2500" dirty="0" err="1">
                <a:solidFill>
                  <a:schemeClr val="accent5">
                    <a:lumMod val="50000"/>
                  </a:schemeClr>
                </a:solidFill>
                <a:latin typeface="Times New Roman" panose="02020603050405020304" pitchFamily="18" charset="0"/>
                <a:cs typeface="Times New Roman" panose="02020603050405020304" pitchFamily="18" charset="0"/>
              </a:rPr>
              <a:t>illite</a:t>
            </a:r>
            <a:r>
              <a:rPr lang="en-US" sz="2500" dirty="0">
                <a:solidFill>
                  <a:schemeClr val="accent5">
                    <a:lumMod val="50000"/>
                  </a:schemeClr>
                </a:solidFill>
                <a:latin typeface="Times New Roman" panose="02020603050405020304" pitchFamily="18" charset="0"/>
                <a:cs typeface="Times New Roman" panose="02020603050405020304" pitchFamily="18" charset="0"/>
              </a:rPr>
              <a:t> grains follow different paths of porosity reduction.</a:t>
            </a:r>
          </a:p>
          <a:p>
            <a:endParaRPr lang="en-US" sz="2500" dirty="0">
              <a:solidFill>
                <a:schemeClr val="accent5">
                  <a:lumMod val="50000"/>
                </a:schemeClr>
              </a:solidFill>
              <a:latin typeface="Times New Roman" panose="02020603050405020304" pitchFamily="18" charset="0"/>
              <a:cs typeface="Times New Roman" panose="02020603050405020304" pitchFamily="18" charset="0"/>
            </a:endParaRPr>
          </a:p>
          <a:p>
            <a:r>
              <a:rPr lang="en-US" sz="2500" dirty="0" err="1">
                <a:solidFill>
                  <a:schemeClr val="accent5">
                    <a:lumMod val="50000"/>
                  </a:schemeClr>
                </a:solidFill>
                <a:latin typeface="Times New Roman" panose="02020603050405020304" pitchFamily="18" charset="0"/>
                <a:cs typeface="Times New Roman" panose="02020603050405020304" pitchFamily="18" charset="0"/>
              </a:rPr>
              <a:t>Smectites</a:t>
            </a:r>
            <a:r>
              <a:rPr lang="en-US" sz="2500" dirty="0">
                <a:solidFill>
                  <a:schemeClr val="accent5">
                    <a:lumMod val="50000"/>
                  </a:schemeClr>
                </a:solidFill>
                <a:latin typeface="Times New Roman" panose="02020603050405020304" pitchFamily="18" charset="0"/>
                <a:cs typeface="Times New Roman" panose="02020603050405020304" pitchFamily="18" charset="0"/>
              </a:rPr>
              <a:t> are expandable and much more porous than </a:t>
            </a:r>
            <a:r>
              <a:rPr lang="en-US" sz="2500" dirty="0" err="1">
                <a:solidFill>
                  <a:schemeClr val="accent5">
                    <a:lumMod val="50000"/>
                  </a:schemeClr>
                </a:solidFill>
                <a:latin typeface="Times New Roman" panose="02020603050405020304" pitchFamily="18" charset="0"/>
                <a:cs typeface="Times New Roman" panose="02020603050405020304" pitchFamily="18" charset="0"/>
              </a:rPr>
              <a:t>illite</a:t>
            </a:r>
            <a:r>
              <a:rPr lang="en-US" sz="2500" dirty="0">
                <a:solidFill>
                  <a:schemeClr val="accent5">
                    <a:lumMod val="50000"/>
                  </a:schemeClr>
                </a:solidFill>
                <a:latin typeface="Times New Roman" panose="02020603050405020304" pitchFamily="18" charset="0"/>
                <a:cs typeface="Times New Roman" panose="02020603050405020304" pitchFamily="18" charset="0"/>
              </a:rPr>
              <a:t> grains due to presence of interlayer or intra-crystalline water, in addition to clay-bound water.  </a:t>
            </a:r>
          </a:p>
        </p:txBody>
      </p:sp>
      <p:sp>
        <p:nvSpPr>
          <p:cNvPr id="226" name="Oval 225"/>
          <p:cNvSpPr/>
          <p:nvPr/>
        </p:nvSpPr>
        <p:spPr>
          <a:xfrm>
            <a:off x="11554516" y="12368697"/>
            <a:ext cx="246952" cy="246952"/>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p:cNvSpPr/>
          <p:nvPr/>
        </p:nvSpPr>
        <p:spPr>
          <a:xfrm>
            <a:off x="19436080" y="12366193"/>
            <a:ext cx="246952" cy="246952"/>
          </a:xfrm>
          <a:prstGeom prst="ellipse">
            <a:avLst/>
          </a:prstGeom>
          <a:solidFill>
            <a:srgbClr val="ED7D3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TextBox 227"/>
          <p:cNvSpPr txBox="1"/>
          <p:nvPr/>
        </p:nvSpPr>
        <p:spPr>
          <a:xfrm>
            <a:off x="19559556" y="12068396"/>
            <a:ext cx="13088276" cy="846363"/>
          </a:xfrm>
          <a:prstGeom prst="rect">
            <a:avLst/>
          </a:prstGeom>
        </p:spPr>
        <p:txBody>
          <a:bodyPr wrap="square" lIns="228589" tIns="228589" rIns="228589" bIns="228589">
            <a:spAutoFit/>
          </a:bodyPr>
          <a:lstStyle>
            <a:defPPr>
              <a:defRPr lang="en-US"/>
            </a:defPPr>
            <a:lvl1pPr indent="0">
              <a:spcBef>
                <a:spcPct val="20000"/>
              </a:spcBef>
              <a:buFont typeface="Arial" pitchFamily="34" charse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spcBef>
                <a:spcPct val="20000"/>
              </a:spcBef>
              <a:buFont typeface="Arial" pitchFamily="34" charset="0"/>
              <a:buChar char="–"/>
              <a:defRPr sz="2500">
                <a:latin typeface="Trebuchet MS" pitchFamily="34" charset="0"/>
              </a:defRPr>
            </a:lvl2pPr>
            <a:lvl3pPr marL="2057297" indent="-571471">
              <a:spcBef>
                <a:spcPct val="20000"/>
              </a:spcBef>
              <a:buFont typeface="Arial" pitchFamily="34" charset="0"/>
              <a:buChar char="•"/>
              <a:defRPr sz="2500">
                <a:latin typeface="Trebuchet MS" pitchFamily="34" charset="0"/>
              </a:defRPr>
            </a:lvl3pPr>
            <a:lvl4pPr marL="2685916" indent="-628619">
              <a:spcBef>
                <a:spcPct val="20000"/>
              </a:spcBef>
              <a:buFont typeface="Arial" pitchFamily="34" charset="0"/>
              <a:buChar char="–"/>
              <a:defRPr sz="2500">
                <a:latin typeface="Trebuchet MS" pitchFamily="34" charset="0"/>
              </a:defRPr>
            </a:lvl4pPr>
            <a:lvl5pPr marL="3143093" indent="-457177">
              <a:spcBef>
                <a:spcPct val="20000"/>
              </a:spcBef>
              <a:buFont typeface="Arial" pitchFamily="34" charset="0"/>
              <a:buChar char="»"/>
              <a:defRPr sz="2500">
                <a:latin typeface="Trebuchet MS" pitchFamily="34" charset="0"/>
              </a:defRPr>
            </a:lvl5pPr>
            <a:lvl6pPr marL="12069477" indent="-1097226">
              <a:spcBef>
                <a:spcPct val="20000"/>
              </a:spcBef>
              <a:buFont typeface="Arial" pitchFamily="34" charset="0"/>
              <a:buChar char="•"/>
              <a:defRPr sz="9600"/>
            </a:lvl6pPr>
            <a:lvl7pPr marL="14263926" indent="-1097226">
              <a:spcBef>
                <a:spcPct val="20000"/>
              </a:spcBef>
              <a:buFont typeface="Arial" pitchFamily="34" charset="0"/>
              <a:buChar char="•"/>
              <a:defRPr sz="9600"/>
            </a:lvl7pPr>
            <a:lvl8pPr marL="16458377" indent="-1097226">
              <a:spcBef>
                <a:spcPct val="20000"/>
              </a:spcBef>
              <a:buFont typeface="Arial" pitchFamily="34" charset="0"/>
              <a:buChar char="•"/>
              <a:defRPr sz="9600"/>
            </a:lvl8pPr>
            <a:lvl9pPr marL="18652827" indent="-1097226">
              <a:spcBef>
                <a:spcPct val="20000"/>
              </a:spcBef>
              <a:buFont typeface="Arial" pitchFamily="34" charset="0"/>
              <a:buChar char="•"/>
              <a:defRPr sz="9600"/>
            </a:lvl9pPr>
          </a:lstStyle>
          <a:p>
            <a:r>
              <a:rPr lang="en-US" dirty="0"/>
              <a:t>Ongoing Analysis</a:t>
            </a:r>
          </a:p>
        </p:txBody>
      </p:sp>
      <p:sp>
        <p:nvSpPr>
          <p:cNvPr id="229" name="TextBox 228"/>
          <p:cNvSpPr txBox="1"/>
          <p:nvPr/>
        </p:nvSpPr>
        <p:spPr>
          <a:xfrm>
            <a:off x="11716465" y="12502760"/>
            <a:ext cx="7730736" cy="846363"/>
          </a:xfrm>
          <a:prstGeom prst="rect">
            <a:avLst/>
          </a:prstGeom>
        </p:spPr>
        <p:txBody>
          <a:bodyPr wrap="square" lIns="228589" tIns="228589" rIns="228589" bIns="228589">
            <a:spAutoFit/>
          </a:bodyPr>
          <a:lstStyle>
            <a:defPPr>
              <a:defRPr lang="en-US"/>
            </a:defPPr>
            <a:lvl1pPr indent="0">
              <a:spcBef>
                <a:spcPct val="20000"/>
              </a:spcBef>
              <a:buFont typeface="Arial" pitchFamily="34" charse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spcBef>
                <a:spcPct val="20000"/>
              </a:spcBef>
              <a:buFont typeface="Arial" pitchFamily="34" charset="0"/>
              <a:buChar char="–"/>
              <a:defRPr sz="2500">
                <a:latin typeface="Trebuchet MS" pitchFamily="34" charset="0"/>
              </a:defRPr>
            </a:lvl2pPr>
            <a:lvl3pPr marL="2057297" indent="-571471">
              <a:spcBef>
                <a:spcPct val="20000"/>
              </a:spcBef>
              <a:buFont typeface="Arial" pitchFamily="34" charset="0"/>
              <a:buChar char="•"/>
              <a:defRPr sz="2500">
                <a:latin typeface="Trebuchet MS" pitchFamily="34" charset="0"/>
              </a:defRPr>
            </a:lvl3pPr>
            <a:lvl4pPr marL="2685916" indent="-628619">
              <a:spcBef>
                <a:spcPct val="20000"/>
              </a:spcBef>
              <a:buFont typeface="Arial" pitchFamily="34" charset="0"/>
              <a:buChar char="–"/>
              <a:defRPr sz="2500">
                <a:latin typeface="Trebuchet MS" pitchFamily="34" charset="0"/>
              </a:defRPr>
            </a:lvl4pPr>
            <a:lvl5pPr marL="3143093" indent="-457177">
              <a:spcBef>
                <a:spcPct val="20000"/>
              </a:spcBef>
              <a:buFont typeface="Arial" pitchFamily="34" charset="0"/>
              <a:buChar char="»"/>
              <a:defRPr sz="2500">
                <a:latin typeface="Trebuchet MS" pitchFamily="34" charset="0"/>
              </a:defRPr>
            </a:lvl5pPr>
            <a:lvl6pPr marL="12069477" indent="-1097226">
              <a:spcBef>
                <a:spcPct val="20000"/>
              </a:spcBef>
              <a:buFont typeface="Arial" pitchFamily="34" charset="0"/>
              <a:buChar char="•"/>
              <a:defRPr sz="9600"/>
            </a:lvl6pPr>
            <a:lvl7pPr marL="14263926" indent="-1097226">
              <a:spcBef>
                <a:spcPct val="20000"/>
              </a:spcBef>
              <a:buFont typeface="Arial" pitchFamily="34" charset="0"/>
              <a:buChar char="•"/>
              <a:defRPr sz="9600"/>
            </a:lvl7pPr>
            <a:lvl8pPr marL="16458377" indent="-1097226">
              <a:spcBef>
                <a:spcPct val="20000"/>
              </a:spcBef>
              <a:buFont typeface="Arial" pitchFamily="34" charset="0"/>
              <a:buChar char="•"/>
              <a:defRPr sz="9600"/>
            </a:lvl8pPr>
            <a:lvl9pPr marL="18652827" indent="-1097226">
              <a:spcBef>
                <a:spcPct val="20000"/>
              </a:spcBef>
              <a:buFont typeface="Arial" pitchFamily="34" charset="0"/>
              <a:buChar char="•"/>
              <a:defRPr sz="9600"/>
            </a:lvl9pPr>
          </a:lstStyle>
          <a:p>
            <a:r>
              <a:rPr lang="en-US" dirty="0"/>
              <a:t>Past experience of significant normal pressure section</a:t>
            </a:r>
          </a:p>
        </p:txBody>
      </p:sp>
      <p:sp>
        <p:nvSpPr>
          <p:cNvPr id="230" name="Oval 229"/>
          <p:cNvSpPr/>
          <p:nvPr/>
        </p:nvSpPr>
        <p:spPr>
          <a:xfrm>
            <a:off x="11554516" y="12771669"/>
            <a:ext cx="246952" cy="246952"/>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p:cNvSpPr/>
          <p:nvPr/>
        </p:nvSpPr>
        <p:spPr>
          <a:xfrm>
            <a:off x="19430382" y="12807644"/>
            <a:ext cx="246952" cy="246952"/>
          </a:xfrm>
          <a:prstGeom prst="ellipse">
            <a:avLst/>
          </a:prstGeom>
          <a:solidFill>
            <a:srgbClr val="7030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TextBox 231"/>
          <p:cNvSpPr txBox="1"/>
          <p:nvPr/>
        </p:nvSpPr>
        <p:spPr>
          <a:xfrm>
            <a:off x="19570677" y="12509847"/>
            <a:ext cx="13088276" cy="846363"/>
          </a:xfrm>
          <a:prstGeom prst="rect">
            <a:avLst/>
          </a:prstGeom>
        </p:spPr>
        <p:txBody>
          <a:bodyPr wrap="square" lIns="228589" tIns="228589" rIns="228589" bIns="228589">
            <a:spAutoFit/>
          </a:bodyPr>
          <a:lstStyle>
            <a:defPPr>
              <a:defRPr lang="en-US"/>
            </a:defPPr>
            <a:lvl1pPr indent="0">
              <a:spcBef>
                <a:spcPct val="20000"/>
              </a:spcBef>
              <a:buFont typeface="Arial" pitchFamily="34" charse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spcBef>
                <a:spcPct val="20000"/>
              </a:spcBef>
              <a:buFont typeface="Arial" pitchFamily="34" charset="0"/>
              <a:buChar char="–"/>
              <a:defRPr sz="2500">
                <a:latin typeface="Trebuchet MS" pitchFamily="34" charset="0"/>
              </a:defRPr>
            </a:lvl2pPr>
            <a:lvl3pPr marL="2057297" indent="-571471">
              <a:spcBef>
                <a:spcPct val="20000"/>
              </a:spcBef>
              <a:buFont typeface="Arial" pitchFamily="34" charset="0"/>
              <a:buChar char="•"/>
              <a:defRPr sz="2500">
                <a:latin typeface="Trebuchet MS" pitchFamily="34" charset="0"/>
              </a:defRPr>
            </a:lvl3pPr>
            <a:lvl4pPr marL="2685916" indent="-628619">
              <a:spcBef>
                <a:spcPct val="20000"/>
              </a:spcBef>
              <a:buFont typeface="Arial" pitchFamily="34" charset="0"/>
              <a:buChar char="–"/>
              <a:defRPr sz="2500">
                <a:latin typeface="Trebuchet MS" pitchFamily="34" charset="0"/>
              </a:defRPr>
            </a:lvl4pPr>
            <a:lvl5pPr marL="3143093" indent="-457177">
              <a:spcBef>
                <a:spcPct val="20000"/>
              </a:spcBef>
              <a:buFont typeface="Arial" pitchFamily="34" charset="0"/>
              <a:buChar char="»"/>
              <a:defRPr sz="2500">
                <a:latin typeface="Trebuchet MS" pitchFamily="34" charset="0"/>
              </a:defRPr>
            </a:lvl5pPr>
            <a:lvl6pPr marL="12069477" indent="-1097226">
              <a:spcBef>
                <a:spcPct val="20000"/>
              </a:spcBef>
              <a:buFont typeface="Arial" pitchFamily="34" charset="0"/>
              <a:buChar char="•"/>
              <a:defRPr sz="9600"/>
            </a:lvl6pPr>
            <a:lvl7pPr marL="14263926" indent="-1097226">
              <a:spcBef>
                <a:spcPct val="20000"/>
              </a:spcBef>
              <a:buFont typeface="Arial" pitchFamily="34" charset="0"/>
              <a:buChar char="•"/>
              <a:defRPr sz="9600"/>
            </a:lvl7pPr>
            <a:lvl8pPr marL="16458377" indent="-1097226">
              <a:spcBef>
                <a:spcPct val="20000"/>
              </a:spcBef>
              <a:buFont typeface="Arial" pitchFamily="34" charset="0"/>
              <a:buChar char="•"/>
              <a:defRPr sz="9600"/>
            </a:lvl8pPr>
            <a:lvl9pPr marL="18652827" indent="-1097226">
              <a:spcBef>
                <a:spcPct val="20000"/>
              </a:spcBef>
              <a:buFont typeface="Arial" pitchFamily="34" charset="0"/>
              <a:buChar char="•"/>
              <a:defRPr sz="9600"/>
            </a:lvl9pPr>
          </a:lstStyle>
          <a:p>
            <a:r>
              <a:rPr lang="en-US" dirty="0"/>
              <a:t>Contemporary literature</a:t>
            </a:r>
          </a:p>
        </p:txBody>
      </p:sp>
      <p:sp>
        <p:nvSpPr>
          <p:cNvPr id="18" name="Rectangle 17"/>
          <p:cNvSpPr/>
          <p:nvPr/>
        </p:nvSpPr>
        <p:spPr>
          <a:xfrm>
            <a:off x="31417072" y="25820892"/>
            <a:ext cx="21945600" cy="4253472"/>
          </a:xfrm>
          <a:prstGeom prst="rect">
            <a:avLst/>
          </a:prstGeom>
        </p:spPr>
        <p:txBody>
          <a:bodyPr>
            <a:spAutoFit/>
          </a:bodyPr>
          <a:lstStyle/>
          <a:p>
            <a:pPr>
              <a:spcBef>
                <a:spcPct val="20000"/>
              </a:spcBef>
            </a:pPr>
            <a:r>
              <a:rPr lang="en-US" sz="2600" b="1" dirty="0">
                <a:solidFill>
                  <a:schemeClr val="accent5">
                    <a:lumMod val="50000"/>
                  </a:schemeClr>
                </a:solidFill>
                <a:latin typeface="Times New Roman" panose="02020603050405020304" pitchFamily="18" charset="0"/>
                <a:cs typeface="Times New Roman" panose="02020603050405020304" pitchFamily="18" charset="0"/>
              </a:rPr>
              <a:t>Using Bowers (1994) </a:t>
            </a:r>
          </a:p>
          <a:p>
            <a:pPr>
              <a:spcBef>
                <a:spcPct val="20000"/>
              </a:spcBef>
            </a:pPr>
            <a:endParaRPr lang="en-US" sz="2600" b="1" dirty="0">
              <a:solidFill>
                <a:schemeClr val="accent5">
                  <a:lumMod val="50000"/>
                </a:schemeClr>
              </a:solidFill>
              <a:latin typeface="Times New Roman" panose="02020603050405020304" pitchFamily="18" charset="0"/>
              <a:cs typeface="Times New Roman" panose="02020603050405020304" pitchFamily="18" charset="0"/>
            </a:endParaRPr>
          </a:p>
          <a:p>
            <a:pPr>
              <a:spcBef>
                <a:spcPct val="20000"/>
              </a:spcBef>
            </a:pPr>
            <a:r>
              <a:rPr lang="en-US" sz="2600" b="1" dirty="0">
                <a:solidFill>
                  <a:schemeClr val="accent5">
                    <a:lumMod val="50000"/>
                  </a:schemeClr>
                </a:solidFill>
                <a:latin typeface="Times New Roman" panose="02020603050405020304" pitchFamily="18" charset="0"/>
                <a:cs typeface="Times New Roman" panose="02020603050405020304" pitchFamily="18" charset="0"/>
              </a:rPr>
              <a:t>Velocity = 5000 + </a:t>
            </a:r>
            <a:r>
              <a:rPr lang="en-US" sz="2600" b="1" dirty="0" err="1">
                <a:solidFill>
                  <a:schemeClr val="accent5">
                    <a:lumMod val="50000"/>
                  </a:schemeClr>
                </a:solidFill>
                <a:latin typeface="Times New Roman" panose="02020603050405020304" pitchFamily="18" charset="0"/>
                <a:cs typeface="Times New Roman" panose="02020603050405020304" pitchFamily="18" charset="0"/>
              </a:rPr>
              <a:t>Aσ</a:t>
            </a:r>
            <a:r>
              <a:rPr lang="en-US" sz="2600" b="1" baseline="30000" dirty="0" err="1">
                <a:solidFill>
                  <a:schemeClr val="accent5">
                    <a:lumMod val="50000"/>
                  </a:schemeClr>
                </a:solidFill>
                <a:latin typeface="Times New Roman" panose="02020603050405020304" pitchFamily="18" charset="0"/>
                <a:cs typeface="Times New Roman" panose="02020603050405020304" pitchFamily="18" charset="0"/>
              </a:rPr>
              <a:t>B</a:t>
            </a:r>
            <a:r>
              <a:rPr lang="en-US" sz="2600" b="1" dirty="0">
                <a:solidFill>
                  <a:schemeClr val="accent5">
                    <a:lumMod val="50000"/>
                  </a:schemeClr>
                </a:solidFill>
                <a:latin typeface="Times New Roman" panose="02020603050405020304" pitchFamily="18" charset="0"/>
                <a:cs typeface="Times New Roman" panose="02020603050405020304" pitchFamily="18" charset="0"/>
              </a:rPr>
              <a:t> </a:t>
            </a:r>
          </a:p>
          <a:p>
            <a:endParaRPr lang="en-US" sz="2600" b="1" dirty="0">
              <a:latin typeface="Times New Roman" panose="02020603050405020304" pitchFamily="18" charset="0"/>
              <a:cs typeface="Times New Roman" panose="02020603050405020304" pitchFamily="18" charset="0"/>
            </a:endParaRPr>
          </a:p>
          <a:p>
            <a:pPr>
              <a:spcBef>
                <a:spcPct val="20000"/>
              </a:spcBef>
            </a:pPr>
            <a:r>
              <a:rPr lang="en-US" sz="2600" b="1" dirty="0" err="1">
                <a:solidFill>
                  <a:schemeClr val="accent5">
                    <a:lumMod val="50000"/>
                  </a:schemeClr>
                </a:solidFill>
                <a:latin typeface="Times New Roman" panose="02020603050405020304" pitchFamily="18" charset="0"/>
                <a:cs typeface="Times New Roman" panose="02020603050405020304" pitchFamily="18" charset="0"/>
              </a:rPr>
              <a:t>Smectite</a:t>
            </a:r>
            <a:r>
              <a:rPr lang="en-US" sz="2600" b="1" dirty="0">
                <a:solidFill>
                  <a:schemeClr val="accent5">
                    <a:lumMod val="50000"/>
                  </a:schemeClr>
                </a:solidFill>
                <a:latin typeface="Times New Roman" panose="02020603050405020304" pitchFamily="18" charset="0"/>
                <a:cs typeface="Times New Roman" panose="02020603050405020304" pitchFamily="18" charset="0"/>
              </a:rPr>
              <a:t>-Rich </a:t>
            </a:r>
          </a:p>
          <a:p>
            <a:pPr>
              <a:spcBef>
                <a:spcPct val="20000"/>
              </a:spcBef>
              <a:buFont typeface="Arial" pitchFamily="34" charset="0"/>
              <a:buNone/>
            </a:pPr>
            <a:r>
              <a:rPr lang="en-US" sz="2600" b="1" dirty="0">
                <a:solidFill>
                  <a:schemeClr val="accent5">
                    <a:lumMod val="50000"/>
                  </a:schemeClr>
                </a:solidFill>
                <a:latin typeface="Times New Roman" panose="02020603050405020304" pitchFamily="18" charset="0"/>
                <a:cs typeface="Times New Roman" panose="02020603050405020304" pitchFamily="18" charset="0"/>
              </a:rPr>
              <a:t>A = 14.0; B = 0.67 (to 0.68)</a:t>
            </a:r>
          </a:p>
          <a:p>
            <a:pPr>
              <a:spcBef>
                <a:spcPct val="20000"/>
              </a:spcBef>
              <a:buFont typeface="Arial" pitchFamily="34" charset="0"/>
              <a:buNone/>
            </a:pPr>
            <a:endParaRPr lang="en-US" sz="2600" b="1" dirty="0">
              <a:solidFill>
                <a:schemeClr val="accent5">
                  <a:lumMod val="50000"/>
                </a:schemeClr>
              </a:solidFill>
              <a:latin typeface="Times New Roman" panose="02020603050405020304" pitchFamily="18" charset="0"/>
              <a:cs typeface="Times New Roman" panose="02020603050405020304" pitchFamily="18" charset="0"/>
            </a:endParaRPr>
          </a:p>
          <a:p>
            <a:pPr>
              <a:spcBef>
                <a:spcPct val="20000"/>
              </a:spcBef>
              <a:buFont typeface="Arial" pitchFamily="34" charset="0"/>
              <a:buNone/>
            </a:pPr>
            <a:r>
              <a:rPr lang="en-US" sz="2600" b="1" dirty="0">
                <a:solidFill>
                  <a:schemeClr val="accent5">
                    <a:lumMod val="50000"/>
                  </a:schemeClr>
                </a:solidFill>
                <a:latin typeface="Times New Roman" panose="02020603050405020304" pitchFamily="18" charset="0"/>
                <a:cs typeface="Times New Roman" panose="02020603050405020304" pitchFamily="18" charset="0"/>
              </a:rPr>
              <a:t>Mixed-Clay (rest of world)</a:t>
            </a:r>
          </a:p>
          <a:p>
            <a:pPr>
              <a:spcBef>
                <a:spcPct val="20000"/>
              </a:spcBef>
              <a:buFont typeface="Arial" pitchFamily="34" charset="0"/>
              <a:buNone/>
            </a:pPr>
            <a:r>
              <a:rPr lang="en-US" sz="2600" b="1" dirty="0">
                <a:solidFill>
                  <a:schemeClr val="accent5">
                    <a:lumMod val="50000"/>
                  </a:schemeClr>
                </a:solidFill>
                <a:latin typeface="Times New Roman" panose="02020603050405020304" pitchFamily="18" charset="0"/>
                <a:cs typeface="Times New Roman" panose="02020603050405020304" pitchFamily="18" charset="0"/>
              </a:rPr>
              <a:t>A = 14.0; B = 0.72</a:t>
            </a:r>
          </a:p>
        </p:txBody>
      </p:sp>
      <p:sp>
        <p:nvSpPr>
          <p:cNvPr id="399" name="Text Placeholder 7"/>
          <p:cNvSpPr>
            <a:spLocks noGrp="1"/>
          </p:cNvSpPr>
          <p:nvPr>
            <p:ph type="body" sz="quarter" idx="22"/>
          </p:nvPr>
        </p:nvSpPr>
        <p:spPr>
          <a:xfrm>
            <a:off x="31417072" y="5488229"/>
            <a:ext cx="12212141" cy="800211"/>
          </a:xfrm>
        </p:spPr>
        <p:txBody>
          <a:bodyPr/>
          <a:lstStyle/>
          <a:p>
            <a:r>
              <a:rPr lang="en-US" sz="4000" dirty="0" err="1">
                <a:latin typeface="Helvetica" panose="020B0604020202020204" pitchFamily="34" charset="0"/>
                <a:cs typeface="Helvetica" panose="020B0604020202020204" pitchFamily="34" charset="0"/>
              </a:rPr>
              <a:t>Smectite</a:t>
            </a:r>
            <a:r>
              <a:rPr lang="en-US" sz="4000" dirty="0">
                <a:latin typeface="Helvetica" panose="020B0604020202020204" pitchFamily="34" charset="0"/>
                <a:cs typeface="Helvetica" panose="020B0604020202020204" pitchFamily="34" charset="0"/>
              </a:rPr>
              <a:t>-rich and Mixed clay compaction trends</a:t>
            </a:r>
          </a:p>
        </p:txBody>
      </p:sp>
      <p:sp>
        <p:nvSpPr>
          <p:cNvPr id="404" name="TextBox 403"/>
          <p:cNvSpPr txBox="1"/>
          <p:nvPr/>
        </p:nvSpPr>
        <p:spPr>
          <a:xfrm>
            <a:off x="37707182" y="5957668"/>
            <a:ext cx="3037427" cy="892530"/>
          </a:xfrm>
          <a:prstGeom prst="rect">
            <a:avLst/>
          </a:prstGeom>
        </p:spPr>
        <p:txBody>
          <a:bodyPr wrap="square" lIns="228589" tIns="228589" rIns="228589" bIns="228589">
            <a:spAutoFit/>
          </a:bodyPr>
          <a:lstStyle>
            <a:defPPr>
              <a:defRPr lang="en-US"/>
            </a:defPPr>
            <a:lvl1pPr indent="0">
              <a:spcBef>
                <a:spcPct val="20000"/>
              </a:spcBef>
              <a:buFont typeface="Arial" pitchFamily="34" charse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spcBef>
                <a:spcPct val="20000"/>
              </a:spcBef>
              <a:buFont typeface="Arial" pitchFamily="34" charset="0"/>
              <a:buChar char="–"/>
              <a:defRPr sz="2500">
                <a:latin typeface="Trebuchet MS" pitchFamily="34" charset="0"/>
              </a:defRPr>
            </a:lvl2pPr>
            <a:lvl3pPr marL="2057297" indent="-571471">
              <a:spcBef>
                <a:spcPct val="20000"/>
              </a:spcBef>
              <a:buFont typeface="Arial" pitchFamily="34" charset="0"/>
              <a:buChar char="•"/>
              <a:defRPr sz="2500">
                <a:latin typeface="Trebuchet MS" pitchFamily="34" charset="0"/>
              </a:defRPr>
            </a:lvl3pPr>
            <a:lvl4pPr marL="2685916" indent="-628619">
              <a:spcBef>
                <a:spcPct val="20000"/>
              </a:spcBef>
              <a:buFont typeface="Arial" pitchFamily="34" charset="0"/>
              <a:buChar char="–"/>
              <a:defRPr sz="2500">
                <a:latin typeface="Trebuchet MS" pitchFamily="34" charset="0"/>
              </a:defRPr>
            </a:lvl4pPr>
            <a:lvl5pPr marL="3143093" indent="-457177">
              <a:spcBef>
                <a:spcPct val="20000"/>
              </a:spcBef>
              <a:buFont typeface="Arial" pitchFamily="34" charset="0"/>
              <a:buChar char="»"/>
              <a:defRPr sz="2500">
                <a:latin typeface="Trebuchet MS" pitchFamily="34" charset="0"/>
              </a:defRPr>
            </a:lvl5pPr>
            <a:lvl6pPr marL="12069477" indent="-1097226">
              <a:spcBef>
                <a:spcPct val="20000"/>
              </a:spcBef>
              <a:buFont typeface="Arial" pitchFamily="34" charset="0"/>
              <a:buChar char="•"/>
              <a:defRPr sz="9600"/>
            </a:lvl6pPr>
            <a:lvl7pPr marL="14263926" indent="-1097226">
              <a:spcBef>
                <a:spcPct val="20000"/>
              </a:spcBef>
              <a:buFont typeface="Arial" pitchFamily="34" charset="0"/>
              <a:buChar char="•"/>
              <a:defRPr sz="9600"/>
            </a:lvl7pPr>
            <a:lvl8pPr marL="16458377" indent="-1097226">
              <a:spcBef>
                <a:spcPct val="20000"/>
              </a:spcBef>
              <a:buFont typeface="Arial" pitchFamily="34" charset="0"/>
              <a:buChar char="•"/>
              <a:defRPr sz="9600"/>
            </a:lvl8pPr>
            <a:lvl9pPr marL="18652827" indent="-1097226">
              <a:spcBef>
                <a:spcPct val="20000"/>
              </a:spcBef>
              <a:buFont typeface="Arial" pitchFamily="34" charset="0"/>
              <a:buChar char="•"/>
              <a:defRPr sz="9600"/>
            </a:lvl9pPr>
          </a:lstStyle>
          <a:p>
            <a:pPr algn="ctr"/>
            <a:r>
              <a:rPr lang="en-US" sz="2800" b="1" dirty="0"/>
              <a:t>S – wave velocity</a:t>
            </a:r>
          </a:p>
        </p:txBody>
      </p:sp>
      <p:sp>
        <p:nvSpPr>
          <p:cNvPr id="405" name="TextBox 404"/>
          <p:cNvSpPr txBox="1"/>
          <p:nvPr/>
        </p:nvSpPr>
        <p:spPr>
          <a:xfrm>
            <a:off x="40791899" y="5963529"/>
            <a:ext cx="2636905" cy="892530"/>
          </a:xfrm>
          <a:prstGeom prst="rect">
            <a:avLst/>
          </a:prstGeom>
        </p:spPr>
        <p:txBody>
          <a:bodyPr wrap="square" lIns="228589" tIns="228589" rIns="228589" bIns="228589">
            <a:spAutoFit/>
          </a:bodyPr>
          <a:lstStyle>
            <a:defPPr>
              <a:defRPr lang="en-US"/>
            </a:defPPr>
            <a:lvl1pPr indent="0">
              <a:spcBef>
                <a:spcPct val="20000"/>
              </a:spcBef>
              <a:buFont typeface="Arial" pitchFamily="34" charse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spcBef>
                <a:spcPct val="20000"/>
              </a:spcBef>
              <a:buFont typeface="Arial" pitchFamily="34" charset="0"/>
              <a:buChar char="–"/>
              <a:defRPr sz="2500">
                <a:latin typeface="Trebuchet MS" pitchFamily="34" charset="0"/>
              </a:defRPr>
            </a:lvl2pPr>
            <a:lvl3pPr marL="2057297" indent="-571471">
              <a:spcBef>
                <a:spcPct val="20000"/>
              </a:spcBef>
              <a:buFont typeface="Arial" pitchFamily="34" charset="0"/>
              <a:buChar char="•"/>
              <a:defRPr sz="2500">
                <a:latin typeface="Trebuchet MS" pitchFamily="34" charset="0"/>
              </a:defRPr>
            </a:lvl3pPr>
            <a:lvl4pPr marL="2685916" indent="-628619">
              <a:spcBef>
                <a:spcPct val="20000"/>
              </a:spcBef>
              <a:buFont typeface="Arial" pitchFamily="34" charset="0"/>
              <a:buChar char="–"/>
              <a:defRPr sz="2500">
                <a:latin typeface="Trebuchet MS" pitchFamily="34" charset="0"/>
              </a:defRPr>
            </a:lvl4pPr>
            <a:lvl5pPr marL="3143093" indent="-457177">
              <a:spcBef>
                <a:spcPct val="20000"/>
              </a:spcBef>
              <a:buFont typeface="Arial" pitchFamily="34" charset="0"/>
              <a:buChar char="»"/>
              <a:defRPr sz="2500">
                <a:latin typeface="Trebuchet MS" pitchFamily="34" charset="0"/>
              </a:defRPr>
            </a:lvl5pPr>
            <a:lvl6pPr marL="12069477" indent="-1097226">
              <a:spcBef>
                <a:spcPct val="20000"/>
              </a:spcBef>
              <a:buFont typeface="Arial" pitchFamily="34" charset="0"/>
              <a:buChar char="•"/>
              <a:defRPr sz="9600"/>
            </a:lvl6pPr>
            <a:lvl7pPr marL="14263926" indent="-1097226">
              <a:spcBef>
                <a:spcPct val="20000"/>
              </a:spcBef>
              <a:buFont typeface="Arial" pitchFamily="34" charset="0"/>
              <a:buChar char="•"/>
              <a:defRPr sz="9600"/>
            </a:lvl7pPr>
            <a:lvl8pPr marL="16458377" indent="-1097226">
              <a:spcBef>
                <a:spcPct val="20000"/>
              </a:spcBef>
              <a:buFont typeface="Arial" pitchFamily="34" charset="0"/>
              <a:buChar char="•"/>
              <a:defRPr sz="9600"/>
            </a:lvl8pPr>
            <a:lvl9pPr marL="18652827" indent="-1097226">
              <a:spcBef>
                <a:spcPct val="20000"/>
              </a:spcBef>
              <a:buFont typeface="Arial" pitchFamily="34" charset="0"/>
              <a:buChar char="•"/>
              <a:defRPr sz="9600"/>
            </a:lvl9pPr>
          </a:lstStyle>
          <a:p>
            <a:r>
              <a:rPr lang="en-US" sz="2800" b="1" dirty="0"/>
              <a:t>Density (g/cc)</a:t>
            </a:r>
          </a:p>
        </p:txBody>
      </p:sp>
      <p:grpSp>
        <p:nvGrpSpPr>
          <p:cNvPr id="3141" name="Group 3140"/>
          <p:cNvGrpSpPr/>
          <p:nvPr/>
        </p:nvGrpSpPr>
        <p:grpSpPr>
          <a:xfrm>
            <a:off x="19947985" y="24154630"/>
            <a:ext cx="7537489" cy="5343863"/>
            <a:chOff x="20119831" y="23601951"/>
            <a:chExt cx="7537489" cy="5343863"/>
          </a:xfrm>
        </p:grpSpPr>
        <p:pic>
          <p:nvPicPr>
            <p:cNvPr id="406" name="Picture 7"/>
            <p:cNvPicPr>
              <a:picLocks noChangeAspect="1" noChangeArrowheads="1"/>
            </p:cNvPicPr>
            <p:nvPr/>
          </p:nvPicPr>
          <p:blipFill>
            <a:blip r:embed="rId7">
              <a:extLst>
                <a:ext uri="{28A0092B-C50C-407E-A947-70E740481C1C}">
                  <a14:useLocalDpi xmlns:a14="http://schemas.microsoft.com/office/drawing/2010/main" val="0"/>
                </a:ext>
              </a:extLst>
            </a:blip>
            <a:srcRect l="11081" t="16313" r="28542" b="17188"/>
            <a:stretch>
              <a:fillRect/>
            </a:stretch>
          </p:blipFill>
          <p:spPr bwMode="auto">
            <a:xfrm>
              <a:off x="20119831" y="23774014"/>
              <a:ext cx="7169964" cy="49352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52" name="Straight Arrow Connector 3151"/>
            <p:cNvCxnSpPr/>
            <p:nvPr/>
          </p:nvCxnSpPr>
          <p:spPr>
            <a:xfrm>
              <a:off x="21016748" y="23651639"/>
              <a:ext cx="1877760" cy="308733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19" name="Straight Arrow Connector 418"/>
            <p:cNvCxnSpPr/>
            <p:nvPr/>
          </p:nvCxnSpPr>
          <p:spPr>
            <a:xfrm flipH="1">
              <a:off x="23827939" y="23601951"/>
              <a:ext cx="532773" cy="300239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28" name="Straight Arrow Connector 427"/>
            <p:cNvCxnSpPr/>
            <p:nvPr/>
          </p:nvCxnSpPr>
          <p:spPr>
            <a:xfrm flipH="1">
              <a:off x="25400089" y="23601951"/>
              <a:ext cx="2257231" cy="313702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37" name="Straight Arrow Connector 436"/>
            <p:cNvCxnSpPr/>
            <p:nvPr/>
          </p:nvCxnSpPr>
          <p:spPr>
            <a:xfrm flipH="1">
              <a:off x="26161900" y="26604347"/>
              <a:ext cx="1344329" cy="3834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41" name="Straight Arrow Connector 440"/>
            <p:cNvCxnSpPr/>
            <p:nvPr/>
          </p:nvCxnSpPr>
          <p:spPr>
            <a:xfrm flipH="1" flipV="1">
              <a:off x="25908163" y="26738973"/>
              <a:ext cx="1570584" cy="220684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44" name="Straight Arrow Connector 443"/>
            <p:cNvCxnSpPr/>
            <p:nvPr/>
          </p:nvCxnSpPr>
          <p:spPr>
            <a:xfrm flipH="1" flipV="1">
              <a:off x="24031677" y="26858654"/>
              <a:ext cx="430702" cy="196887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46" name="Straight Arrow Connector 445"/>
            <p:cNvCxnSpPr/>
            <p:nvPr/>
          </p:nvCxnSpPr>
          <p:spPr>
            <a:xfrm flipV="1">
              <a:off x="21067708" y="27125865"/>
              <a:ext cx="1452216" cy="170575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pic>
        <p:nvPicPr>
          <p:cNvPr id="7" name="Picture 6"/>
          <p:cNvPicPr>
            <a:picLocks noChangeAspect="1"/>
          </p:cNvPicPr>
          <p:nvPr/>
        </p:nvPicPr>
        <p:blipFill>
          <a:blip r:embed="rId8"/>
          <a:stretch>
            <a:fillRect/>
          </a:stretch>
        </p:blipFill>
        <p:spPr>
          <a:xfrm>
            <a:off x="11519009" y="6003097"/>
            <a:ext cx="12449395" cy="6243316"/>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272352" y="15608090"/>
            <a:ext cx="1346495" cy="1702219"/>
          </a:xfrm>
          <a:prstGeom prst="rect">
            <a:avLst/>
          </a:prstGeom>
        </p:spPr>
      </p:pic>
      <p:pic>
        <p:nvPicPr>
          <p:cNvPr id="84" name="Picture 14" descr="Trinidad V1"/>
          <p:cNvPicPr>
            <a:picLocks noChangeAspect="1" noChangeArrowheads="1"/>
          </p:cNvPicPr>
          <p:nvPr/>
        </p:nvPicPr>
        <p:blipFill>
          <a:blip r:embed="rId10" cstate="print">
            <a:extLst>
              <a:ext uri="{28A0092B-C50C-407E-A947-70E740481C1C}">
                <a14:useLocalDpi xmlns:a14="http://schemas.microsoft.com/office/drawing/2010/main" val="0"/>
              </a:ext>
            </a:extLst>
          </a:blip>
          <a:srcRect r="24892" b="1823"/>
          <a:stretch>
            <a:fillRect/>
          </a:stretch>
        </p:blipFill>
        <p:spPr bwMode="auto">
          <a:xfrm>
            <a:off x="17488666" y="13543622"/>
            <a:ext cx="3136942" cy="2952526"/>
          </a:xfrm>
          <a:prstGeom prst="rect">
            <a:avLst/>
          </a:prstGeom>
          <a:solidFill>
            <a:srgbClr val="FFFFFF"/>
          </a:solidFill>
          <a:ln w="9525">
            <a:solidFill>
              <a:schemeClr val="tx1"/>
            </a:solidFill>
            <a:miter lim="800000"/>
            <a:headEnd/>
            <a:tailEnd/>
          </a:ln>
        </p:spPr>
      </p:pic>
      <p:sp>
        <p:nvSpPr>
          <p:cNvPr id="85" name="Text Box 10"/>
          <p:cNvSpPr txBox="1">
            <a:spLocks noChangeArrowheads="1"/>
          </p:cNvSpPr>
          <p:nvPr/>
        </p:nvSpPr>
        <p:spPr bwMode="auto">
          <a:xfrm>
            <a:off x="24341118" y="12848058"/>
            <a:ext cx="2062775" cy="846363"/>
          </a:xfrm>
          <a:prstGeom prst="rect">
            <a:avLst/>
          </a:prstGeom>
          <a:extLst/>
        </p:spPr>
        <p:txBody>
          <a:bodyPr wrap="square" lIns="228589" tIns="228589" rIns="228589" bIns="228589">
            <a:spAutoFit/>
          </a:bodyPr>
          <a:lstStyle>
            <a:defPPr>
              <a:defRPr lang="en-US"/>
            </a:defPPr>
            <a:lvl1pPr indent="0">
              <a:spcBef>
                <a:spcPct val="20000"/>
              </a:spcBef>
              <a:buFont typeface="Arial" pitchFamily="34" charse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spcBef>
                <a:spcPct val="20000"/>
              </a:spcBef>
              <a:buFont typeface="Arial" pitchFamily="34" charset="0"/>
              <a:buChar char="–"/>
              <a:defRPr sz="2500">
                <a:latin typeface="Trebuchet MS" pitchFamily="34" charset="0"/>
              </a:defRPr>
            </a:lvl2pPr>
            <a:lvl3pPr marL="2057297" indent="-571471">
              <a:spcBef>
                <a:spcPct val="20000"/>
              </a:spcBef>
              <a:buFont typeface="Arial" pitchFamily="34" charset="0"/>
              <a:buChar char="•"/>
              <a:defRPr sz="2500">
                <a:latin typeface="Trebuchet MS" pitchFamily="34" charset="0"/>
              </a:defRPr>
            </a:lvl3pPr>
            <a:lvl4pPr marL="2685916" indent="-628619">
              <a:spcBef>
                <a:spcPct val="20000"/>
              </a:spcBef>
              <a:buFont typeface="Arial" pitchFamily="34" charset="0"/>
              <a:buChar char="–"/>
              <a:defRPr sz="2500">
                <a:latin typeface="Trebuchet MS" pitchFamily="34" charset="0"/>
              </a:defRPr>
            </a:lvl4pPr>
            <a:lvl5pPr marL="3143093" indent="-457177">
              <a:spcBef>
                <a:spcPct val="20000"/>
              </a:spcBef>
              <a:buFont typeface="Arial" pitchFamily="34" charset="0"/>
              <a:buChar char="»"/>
              <a:defRPr sz="2500">
                <a:latin typeface="Trebuchet MS" pitchFamily="34" charset="0"/>
              </a:defRPr>
            </a:lvl5pPr>
            <a:lvl6pPr marL="12069477" indent="-1097226">
              <a:spcBef>
                <a:spcPct val="20000"/>
              </a:spcBef>
              <a:buFont typeface="Arial" pitchFamily="34" charset="0"/>
              <a:buChar char="•"/>
              <a:defRPr sz="9600"/>
            </a:lvl6pPr>
            <a:lvl7pPr marL="14263926" indent="-1097226">
              <a:spcBef>
                <a:spcPct val="20000"/>
              </a:spcBef>
              <a:buFont typeface="Arial" pitchFamily="34" charset="0"/>
              <a:buChar char="•"/>
              <a:defRPr sz="9600"/>
            </a:lvl7pPr>
            <a:lvl8pPr marL="16458377" indent="-1097226">
              <a:spcBef>
                <a:spcPct val="20000"/>
              </a:spcBef>
              <a:buFont typeface="Arial" pitchFamily="34" charset="0"/>
              <a:buChar char="•"/>
              <a:defRPr sz="9600"/>
            </a:lvl8pPr>
            <a:lvl9pPr marL="18652827" indent="-1097226">
              <a:spcBef>
                <a:spcPct val="20000"/>
              </a:spcBef>
              <a:buFont typeface="Arial" pitchFamily="34" charset="0"/>
              <a:buChar char="•"/>
              <a:defRPr sz="9600"/>
            </a:lvl9pPr>
          </a:lstStyle>
          <a:p>
            <a:r>
              <a:rPr lang="en-US" altLang="en-US" b="1" dirty="0"/>
              <a:t>7. Nigeria </a:t>
            </a:r>
          </a:p>
        </p:txBody>
      </p:sp>
      <p:sp>
        <p:nvSpPr>
          <p:cNvPr id="86" name="Text Box 10"/>
          <p:cNvSpPr txBox="1">
            <a:spLocks noChangeArrowheads="1"/>
          </p:cNvSpPr>
          <p:nvPr/>
        </p:nvSpPr>
        <p:spPr bwMode="auto">
          <a:xfrm>
            <a:off x="11513889" y="16364001"/>
            <a:ext cx="4636180" cy="846363"/>
          </a:xfrm>
          <a:prstGeom prst="rect">
            <a:avLst/>
          </a:prstGeom>
          <a:extLst/>
        </p:spPr>
        <p:txBody>
          <a:bodyPr wrap="square" lIns="228589" tIns="228589" rIns="228589" bIns="228589">
            <a:spAutoFit/>
          </a:bodyPr>
          <a:lstStyle>
            <a:defPPr>
              <a:defRPr lang="en-US"/>
            </a:defPPr>
            <a:lvl1pPr indent="0">
              <a:spcBef>
                <a:spcPct val="20000"/>
              </a:spcBef>
              <a:buFont typeface="Arial" pitchFamily="34" charse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spcBef>
                <a:spcPct val="20000"/>
              </a:spcBef>
              <a:buFont typeface="Arial" pitchFamily="34" charset="0"/>
              <a:buChar char="–"/>
              <a:defRPr sz="2500">
                <a:latin typeface="Trebuchet MS" pitchFamily="34" charset="0"/>
              </a:defRPr>
            </a:lvl2pPr>
            <a:lvl3pPr marL="2057297" indent="-571471">
              <a:spcBef>
                <a:spcPct val="20000"/>
              </a:spcBef>
              <a:buFont typeface="Arial" pitchFamily="34" charset="0"/>
              <a:buChar char="•"/>
              <a:defRPr sz="2500">
                <a:latin typeface="Trebuchet MS" pitchFamily="34" charset="0"/>
              </a:defRPr>
            </a:lvl3pPr>
            <a:lvl4pPr marL="2685916" indent="-628619">
              <a:spcBef>
                <a:spcPct val="20000"/>
              </a:spcBef>
              <a:buFont typeface="Arial" pitchFamily="34" charset="0"/>
              <a:buChar char="–"/>
              <a:defRPr sz="2500">
                <a:latin typeface="Trebuchet MS" pitchFamily="34" charset="0"/>
              </a:defRPr>
            </a:lvl4pPr>
            <a:lvl5pPr marL="3143093" indent="-457177">
              <a:spcBef>
                <a:spcPct val="20000"/>
              </a:spcBef>
              <a:buFont typeface="Arial" pitchFamily="34" charset="0"/>
              <a:buChar char="»"/>
              <a:defRPr sz="2500">
                <a:latin typeface="Trebuchet MS" pitchFamily="34" charset="0"/>
              </a:defRPr>
            </a:lvl5pPr>
            <a:lvl6pPr marL="12069477" indent="-1097226">
              <a:spcBef>
                <a:spcPct val="20000"/>
              </a:spcBef>
              <a:buFont typeface="Arial" pitchFamily="34" charset="0"/>
              <a:buChar char="•"/>
              <a:defRPr sz="9600"/>
            </a:lvl6pPr>
            <a:lvl7pPr marL="14263926" indent="-1097226">
              <a:spcBef>
                <a:spcPct val="20000"/>
              </a:spcBef>
              <a:buFont typeface="Arial" pitchFamily="34" charset="0"/>
              <a:buChar char="•"/>
              <a:defRPr sz="9600"/>
            </a:lvl7pPr>
            <a:lvl8pPr marL="16458377" indent="-1097226">
              <a:spcBef>
                <a:spcPct val="20000"/>
              </a:spcBef>
              <a:buFont typeface="Arial" pitchFamily="34" charset="0"/>
              <a:buChar char="•"/>
              <a:defRPr sz="9600"/>
            </a:lvl8pPr>
            <a:lvl9pPr marL="18652827" indent="-1097226">
              <a:spcBef>
                <a:spcPct val="20000"/>
              </a:spcBef>
              <a:buFont typeface="Arial" pitchFamily="34" charset="0"/>
              <a:buChar char="•"/>
              <a:defRPr sz="9600"/>
            </a:lvl9pPr>
          </a:lstStyle>
          <a:p>
            <a:r>
              <a:rPr lang="en-US" altLang="en-US" b="1" dirty="0"/>
              <a:t>8. </a:t>
            </a:r>
            <a:r>
              <a:rPr lang="en-US" altLang="en-US" b="1" dirty="0" err="1"/>
              <a:t>Canarvon</a:t>
            </a:r>
            <a:r>
              <a:rPr lang="en-US" altLang="en-US" b="1" dirty="0"/>
              <a:t> Basin, Australia</a:t>
            </a:r>
          </a:p>
        </p:txBody>
      </p:sp>
      <p:sp>
        <p:nvSpPr>
          <p:cNvPr id="89" name="Text Box 10"/>
          <p:cNvSpPr txBox="1">
            <a:spLocks noChangeArrowheads="1"/>
          </p:cNvSpPr>
          <p:nvPr/>
        </p:nvSpPr>
        <p:spPr bwMode="auto">
          <a:xfrm>
            <a:off x="17521355" y="16344304"/>
            <a:ext cx="4031938" cy="846363"/>
          </a:xfrm>
          <a:prstGeom prst="rect">
            <a:avLst/>
          </a:prstGeom>
          <a:extLst/>
        </p:spPr>
        <p:txBody>
          <a:bodyPr wrap="square" lIns="228589" tIns="228589" rIns="228589" bIns="228589">
            <a:spAutoFit/>
          </a:bodyPr>
          <a:lstStyle>
            <a:defPPr>
              <a:defRPr lang="en-US"/>
            </a:defPPr>
            <a:lvl1pPr indent="0">
              <a:spcBef>
                <a:spcPct val="20000"/>
              </a:spcBef>
              <a:buFont typeface="Arial" pitchFamily="34" charse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spcBef>
                <a:spcPct val="20000"/>
              </a:spcBef>
              <a:buFont typeface="Arial" pitchFamily="34" charset="0"/>
              <a:buChar char="–"/>
              <a:defRPr sz="2500">
                <a:latin typeface="Trebuchet MS" pitchFamily="34" charset="0"/>
              </a:defRPr>
            </a:lvl2pPr>
            <a:lvl3pPr marL="2057297" indent="-571471">
              <a:spcBef>
                <a:spcPct val="20000"/>
              </a:spcBef>
              <a:buFont typeface="Arial" pitchFamily="34" charset="0"/>
              <a:buChar char="•"/>
              <a:defRPr sz="2500">
                <a:latin typeface="Trebuchet MS" pitchFamily="34" charset="0"/>
              </a:defRPr>
            </a:lvl3pPr>
            <a:lvl4pPr marL="2685916" indent="-628619">
              <a:spcBef>
                <a:spcPct val="20000"/>
              </a:spcBef>
              <a:buFont typeface="Arial" pitchFamily="34" charset="0"/>
              <a:buChar char="–"/>
              <a:defRPr sz="2500">
                <a:latin typeface="Trebuchet MS" pitchFamily="34" charset="0"/>
              </a:defRPr>
            </a:lvl4pPr>
            <a:lvl5pPr marL="3143093" indent="-457177">
              <a:spcBef>
                <a:spcPct val="20000"/>
              </a:spcBef>
              <a:buFont typeface="Arial" pitchFamily="34" charset="0"/>
              <a:buChar char="»"/>
              <a:defRPr sz="2500">
                <a:latin typeface="Trebuchet MS" pitchFamily="34" charset="0"/>
              </a:defRPr>
            </a:lvl5pPr>
            <a:lvl6pPr marL="12069477" indent="-1097226">
              <a:spcBef>
                <a:spcPct val="20000"/>
              </a:spcBef>
              <a:buFont typeface="Arial" pitchFamily="34" charset="0"/>
              <a:buChar char="•"/>
              <a:defRPr sz="9600"/>
            </a:lvl6pPr>
            <a:lvl7pPr marL="14263926" indent="-1097226">
              <a:spcBef>
                <a:spcPct val="20000"/>
              </a:spcBef>
              <a:buFont typeface="Arial" pitchFamily="34" charset="0"/>
              <a:buChar char="•"/>
              <a:defRPr sz="9600"/>
            </a:lvl7pPr>
            <a:lvl8pPr marL="16458377" indent="-1097226">
              <a:spcBef>
                <a:spcPct val="20000"/>
              </a:spcBef>
              <a:buFont typeface="Arial" pitchFamily="34" charset="0"/>
              <a:buChar char="•"/>
              <a:defRPr sz="9600"/>
            </a:lvl8pPr>
            <a:lvl9pPr marL="18652827" indent="-1097226">
              <a:spcBef>
                <a:spcPct val="20000"/>
              </a:spcBef>
              <a:buFont typeface="Arial" pitchFamily="34" charset="0"/>
              <a:buChar char="•"/>
              <a:defRPr sz="9600"/>
            </a:lvl9pPr>
          </a:lstStyle>
          <a:p>
            <a:r>
              <a:rPr lang="en-US" altLang="en-US" b="1" dirty="0"/>
              <a:t>9. Otway Basin</a:t>
            </a:r>
          </a:p>
        </p:txBody>
      </p:sp>
      <p:sp>
        <p:nvSpPr>
          <p:cNvPr id="90" name="Text Box 10"/>
          <p:cNvSpPr txBox="1">
            <a:spLocks noChangeArrowheads="1"/>
          </p:cNvSpPr>
          <p:nvPr/>
        </p:nvSpPr>
        <p:spPr bwMode="auto">
          <a:xfrm>
            <a:off x="20977288" y="16374017"/>
            <a:ext cx="2350081" cy="846363"/>
          </a:xfrm>
          <a:prstGeom prst="rect">
            <a:avLst/>
          </a:prstGeom>
          <a:extLst/>
        </p:spPr>
        <p:txBody>
          <a:bodyPr wrap="square" lIns="228589" tIns="228589" rIns="228589" bIns="228589">
            <a:spAutoFit/>
          </a:bodyPr>
          <a:lstStyle>
            <a:defPPr>
              <a:defRPr lang="en-US"/>
            </a:defPPr>
            <a:lvl1pPr indent="0">
              <a:spcBef>
                <a:spcPct val="20000"/>
              </a:spcBef>
              <a:buFont typeface="Arial" pitchFamily="34" charse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spcBef>
                <a:spcPct val="20000"/>
              </a:spcBef>
              <a:buFont typeface="Arial" pitchFamily="34" charset="0"/>
              <a:buChar char="–"/>
              <a:defRPr sz="2500">
                <a:latin typeface="Trebuchet MS" pitchFamily="34" charset="0"/>
              </a:defRPr>
            </a:lvl2pPr>
            <a:lvl3pPr marL="2057297" indent="-571471">
              <a:spcBef>
                <a:spcPct val="20000"/>
              </a:spcBef>
              <a:buFont typeface="Arial" pitchFamily="34" charset="0"/>
              <a:buChar char="•"/>
              <a:defRPr sz="2500">
                <a:latin typeface="Trebuchet MS" pitchFamily="34" charset="0"/>
              </a:defRPr>
            </a:lvl3pPr>
            <a:lvl4pPr marL="2685916" indent="-628619">
              <a:spcBef>
                <a:spcPct val="20000"/>
              </a:spcBef>
              <a:buFont typeface="Arial" pitchFamily="34" charset="0"/>
              <a:buChar char="–"/>
              <a:defRPr sz="2500">
                <a:latin typeface="Trebuchet MS" pitchFamily="34" charset="0"/>
              </a:defRPr>
            </a:lvl4pPr>
            <a:lvl5pPr marL="3143093" indent="-457177">
              <a:spcBef>
                <a:spcPct val="20000"/>
              </a:spcBef>
              <a:buFont typeface="Arial" pitchFamily="34" charset="0"/>
              <a:buChar char="»"/>
              <a:defRPr sz="2500">
                <a:latin typeface="Trebuchet MS" pitchFamily="34" charset="0"/>
              </a:defRPr>
            </a:lvl5pPr>
            <a:lvl6pPr marL="12069477" indent="-1097226">
              <a:spcBef>
                <a:spcPct val="20000"/>
              </a:spcBef>
              <a:buFont typeface="Arial" pitchFamily="34" charset="0"/>
              <a:buChar char="•"/>
              <a:defRPr sz="9600"/>
            </a:lvl6pPr>
            <a:lvl7pPr marL="14263926" indent="-1097226">
              <a:spcBef>
                <a:spcPct val="20000"/>
              </a:spcBef>
              <a:buFont typeface="Arial" pitchFamily="34" charset="0"/>
              <a:buChar char="•"/>
              <a:defRPr sz="9600"/>
            </a:lvl7pPr>
            <a:lvl8pPr marL="16458377" indent="-1097226">
              <a:spcBef>
                <a:spcPct val="20000"/>
              </a:spcBef>
              <a:buFont typeface="Arial" pitchFamily="34" charset="0"/>
              <a:buChar char="•"/>
              <a:defRPr sz="9600"/>
            </a:lvl8pPr>
            <a:lvl9pPr marL="18652827" indent="-1097226">
              <a:spcBef>
                <a:spcPct val="20000"/>
              </a:spcBef>
              <a:buFont typeface="Arial" pitchFamily="34" charset="0"/>
              <a:buChar char="•"/>
              <a:defRPr sz="9600"/>
            </a:lvl9pPr>
          </a:lstStyle>
          <a:p>
            <a:r>
              <a:rPr lang="en-US" altLang="en-US" b="1" dirty="0"/>
              <a:t>10. Borneo</a:t>
            </a:r>
          </a:p>
        </p:txBody>
      </p:sp>
      <p:sp>
        <p:nvSpPr>
          <p:cNvPr id="91" name="Text Box 10"/>
          <p:cNvSpPr txBox="1">
            <a:spLocks noChangeArrowheads="1"/>
          </p:cNvSpPr>
          <p:nvPr/>
        </p:nvSpPr>
        <p:spPr bwMode="auto">
          <a:xfrm>
            <a:off x="24427934" y="16400208"/>
            <a:ext cx="4319621" cy="846363"/>
          </a:xfrm>
          <a:prstGeom prst="rect">
            <a:avLst/>
          </a:prstGeom>
          <a:extLst/>
        </p:spPr>
        <p:txBody>
          <a:bodyPr wrap="square" lIns="228589" tIns="228589" rIns="228589" bIns="228589">
            <a:spAutoFit/>
          </a:bodyPr>
          <a:lstStyle>
            <a:defPPr>
              <a:defRPr lang="en-US"/>
            </a:defPPr>
            <a:lvl1pPr indent="0">
              <a:spcBef>
                <a:spcPct val="20000"/>
              </a:spcBef>
              <a:buFont typeface="Arial" pitchFamily="34" charse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spcBef>
                <a:spcPct val="20000"/>
              </a:spcBef>
              <a:buFont typeface="Arial" pitchFamily="34" charset="0"/>
              <a:buChar char="–"/>
              <a:defRPr sz="2500">
                <a:latin typeface="Trebuchet MS" pitchFamily="34" charset="0"/>
              </a:defRPr>
            </a:lvl2pPr>
            <a:lvl3pPr marL="2057297" indent="-571471">
              <a:spcBef>
                <a:spcPct val="20000"/>
              </a:spcBef>
              <a:buFont typeface="Arial" pitchFamily="34" charset="0"/>
              <a:buChar char="•"/>
              <a:defRPr sz="2500">
                <a:latin typeface="Trebuchet MS" pitchFamily="34" charset="0"/>
              </a:defRPr>
            </a:lvl3pPr>
            <a:lvl4pPr marL="2685916" indent="-628619">
              <a:spcBef>
                <a:spcPct val="20000"/>
              </a:spcBef>
              <a:buFont typeface="Arial" pitchFamily="34" charset="0"/>
              <a:buChar char="–"/>
              <a:defRPr sz="2500">
                <a:latin typeface="Trebuchet MS" pitchFamily="34" charset="0"/>
              </a:defRPr>
            </a:lvl4pPr>
            <a:lvl5pPr marL="3143093" indent="-457177">
              <a:spcBef>
                <a:spcPct val="20000"/>
              </a:spcBef>
              <a:buFont typeface="Arial" pitchFamily="34" charset="0"/>
              <a:buChar char="»"/>
              <a:defRPr sz="2500">
                <a:latin typeface="Trebuchet MS" pitchFamily="34" charset="0"/>
              </a:defRPr>
            </a:lvl5pPr>
            <a:lvl6pPr marL="12069477" indent="-1097226">
              <a:spcBef>
                <a:spcPct val="20000"/>
              </a:spcBef>
              <a:buFont typeface="Arial" pitchFamily="34" charset="0"/>
              <a:buChar char="•"/>
              <a:defRPr sz="9600"/>
            </a:lvl6pPr>
            <a:lvl7pPr marL="14263926" indent="-1097226">
              <a:spcBef>
                <a:spcPct val="20000"/>
              </a:spcBef>
              <a:buFont typeface="Arial" pitchFamily="34" charset="0"/>
              <a:buChar char="•"/>
              <a:defRPr sz="9600"/>
            </a:lvl7pPr>
            <a:lvl8pPr marL="16458377" indent="-1097226">
              <a:spcBef>
                <a:spcPct val="20000"/>
              </a:spcBef>
              <a:buFont typeface="Arial" pitchFamily="34" charset="0"/>
              <a:buChar char="•"/>
              <a:defRPr sz="9600"/>
            </a:lvl8pPr>
            <a:lvl9pPr marL="18652827" indent="-1097226">
              <a:spcBef>
                <a:spcPct val="20000"/>
              </a:spcBef>
              <a:buFont typeface="Arial" pitchFamily="34" charset="0"/>
              <a:buChar char="•"/>
              <a:defRPr sz="9600"/>
            </a:lvl9pPr>
          </a:lstStyle>
          <a:p>
            <a:r>
              <a:rPr lang="en-US" altLang="en-US" b="1" dirty="0"/>
              <a:t>11,12, 13. Gulf of Mexico</a:t>
            </a:r>
          </a:p>
        </p:txBody>
      </p:sp>
      <p:pic>
        <p:nvPicPr>
          <p:cNvPr id="93" name="Picture 17" descr="Borneo V1"/>
          <p:cNvPicPr>
            <a:picLocks noChangeAspect="1" noChangeArrowheads="1"/>
          </p:cNvPicPr>
          <p:nvPr/>
        </p:nvPicPr>
        <p:blipFill>
          <a:blip r:embed="rId11" cstate="print">
            <a:extLst>
              <a:ext uri="{28A0092B-C50C-407E-A947-70E740481C1C}">
                <a14:useLocalDpi xmlns:a14="http://schemas.microsoft.com/office/drawing/2010/main" val="0"/>
              </a:ext>
            </a:extLst>
          </a:blip>
          <a:srcRect r="24892"/>
          <a:stretch>
            <a:fillRect/>
          </a:stretch>
        </p:blipFill>
        <p:spPr bwMode="auto">
          <a:xfrm>
            <a:off x="20951689" y="17058028"/>
            <a:ext cx="3204512" cy="2975546"/>
          </a:xfrm>
          <a:prstGeom prst="rect">
            <a:avLst/>
          </a:prstGeom>
          <a:solidFill>
            <a:srgbClr val="FFFFFF"/>
          </a:solidFill>
          <a:ln w="9525">
            <a:solidFill>
              <a:srgbClr val="000000"/>
            </a:solidFill>
            <a:miter lim="800000"/>
            <a:headEnd/>
            <a:tailEnd/>
          </a:ln>
        </p:spPr>
      </p:pic>
      <p:pic>
        <p:nvPicPr>
          <p:cNvPr id="94" name="Picture 23" descr="Nigeria V1B"/>
          <p:cNvPicPr>
            <a:picLocks noChangeAspect="1" noChangeArrowheads="1"/>
          </p:cNvPicPr>
          <p:nvPr/>
        </p:nvPicPr>
        <p:blipFill>
          <a:blip r:embed="rId12" cstate="print">
            <a:extLst>
              <a:ext uri="{28A0092B-C50C-407E-A947-70E740481C1C}">
                <a14:useLocalDpi xmlns:a14="http://schemas.microsoft.com/office/drawing/2010/main" val="0"/>
              </a:ext>
            </a:extLst>
          </a:blip>
          <a:srcRect r="23398"/>
          <a:stretch>
            <a:fillRect/>
          </a:stretch>
        </p:blipFill>
        <p:spPr bwMode="auto">
          <a:xfrm>
            <a:off x="24427934" y="13556728"/>
            <a:ext cx="3239769" cy="2934001"/>
          </a:xfrm>
          <a:prstGeom prst="rect">
            <a:avLst/>
          </a:prstGeom>
          <a:solidFill>
            <a:srgbClr val="FFFFFF"/>
          </a:solidFill>
          <a:ln>
            <a:solidFill>
              <a:schemeClr val="tx1"/>
            </a:solidFill>
          </a:ln>
        </p:spPr>
      </p:pic>
      <p:pic>
        <p:nvPicPr>
          <p:cNvPr id="95" name="Picture 11" descr="Louisiana_V1"/>
          <p:cNvPicPr>
            <a:picLocks noChangeAspect="1" noChangeArrowheads="1"/>
          </p:cNvPicPr>
          <p:nvPr/>
        </p:nvPicPr>
        <p:blipFill>
          <a:blip r:embed="rId13" cstate="print">
            <a:extLst>
              <a:ext uri="{28A0092B-C50C-407E-A947-70E740481C1C}">
                <a14:useLocalDpi xmlns:a14="http://schemas.microsoft.com/office/drawing/2010/main" val="0"/>
              </a:ext>
            </a:extLst>
          </a:blip>
          <a:srcRect r="24081" b="1823"/>
          <a:stretch>
            <a:fillRect/>
          </a:stretch>
        </p:blipFill>
        <p:spPr bwMode="auto">
          <a:xfrm>
            <a:off x="24430405" y="17058028"/>
            <a:ext cx="3282266" cy="2975546"/>
          </a:xfrm>
          <a:prstGeom prst="rect">
            <a:avLst/>
          </a:prstGeom>
          <a:solidFill>
            <a:srgbClr val="FFFFFF"/>
          </a:solidFill>
          <a:ln w="9525">
            <a:solidFill>
              <a:srgbClr val="000000"/>
            </a:solidFill>
            <a:miter lim="800000"/>
            <a:headEnd/>
            <a:tailEnd/>
          </a:ln>
        </p:spPr>
      </p:pic>
      <p:pic>
        <p:nvPicPr>
          <p:cNvPr id="97" name="Picture 6" descr="Nova Scotia V1"/>
          <p:cNvPicPr>
            <a:picLocks noChangeAspect="1" noChangeArrowheads="1"/>
          </p:cNvPicPr>
          <p:nvPr/>
        </p:nvPicPr>
        <p:blipFill>
          <a:blip r:embed="rId14" cstate="print">
            <a:extLst>
              <a:ext uri="{28A0092B-C50C-407E-A947-70E740481C1C}">
                <a14:useLocalDpi xmlns:a14="http://schemas.microsoft.com/office/drawing/2010/main" val="0"/>
              </a:ext>
            </a:extLst>
          </a:blip>
          <a:srcRect r="24953" b="1823"/>
          <a:stretch>
            <a:fillRect/>
          </a:stretch>
        </p:blipFill>
        <p:spPr bwMode="auto">
          <a:xfrm>
            <a:off x="24427934" y="10002208"/>
            <a:ext cx="3239770" cy="2929945"/>
          </a:xfrm>
          <a:prstGeom prst="rect">
            <a:avLst/>
          </a:prstGeom>
          <a:solidFill>
            <a:srgbClr val="FFFFFF"/>
          </a:solidFill>
          <a:ln w="9525">
            <a:solidFill>
              <a:srgbClr val="000000"/>
            </a:solidFill>
            <a:miter lim="800000"/>
            <a:headEnd/>
            <a:tailEnd/>
          </a:ln>
        </p:spPr>
      </p:pic>
      <p:pic>
        <p:nvPicPr>
          <p:cNvPr id="99" name="Picture 5" descr="Beaufort-Mak V2"/>
          <p:cNvPicPr>
            <a:picLocks noChangeAspect="1" noChangeArrowheads="1"/>
          </p:cNvPicPr>
          <p:nvPr/>
        </p:nvPicPr>
        <p:blipFill>
          <a:blip r:embed="rId15" cstate="print">
            <a:extLst>
              <a:ext uri="{28A0092B-C50C-407E-A947-70E740481C1C}">
                <a14:useLocalDpi xmlns:a14="http://schemas.microsoft.com/office/drawing/2010/main" val="0"/>
              </a:ext>
            </a:extLst>
          </a:blip>
          <a:srcRect t="2451" r="26021" b="4250"/>
          <a:stretch>
            <a:fillRect/>
          </a:stretch>
        </p:blipFill>
        <p:spPr bwMode="auto">
          <a:xfrm>
            <a:off x="24430404" y="6528788"/>
            <a:ext cx="3237300" cy="2927693"/>
          </a:xfrm>
          <a:prstGeom prst="rect">
            <a:avLst/>
          </a:prstGeom>
          <a:solidFill>
            <a:srgbClr val="FFFFFF"/>
          </a:solidFill>
          <a:ln w="9525">
            <a:solidFill>
              <a:srgbClr val="000000"/>
            </a:solidFill>
            <a:miter lim="800000"/>
            <a:headEnd/>
            <a:tailEnd/>
          </a:ln>
        </p:spPr>
      </p:pic>
      <p:pic>
        <p:nvPicPr>
          <p:cNvPr id="100" name="Picture 20"/>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7864122" y="13521772"/>
            <a:ext cx="2485495" cy="299885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17"/>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7864122" y="6502982"/>
            <a:ext cx="2485495" cy="300087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0827279" y="13543622"/>
            <a:ext cx="2482466" cy="298226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18"/>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7864122" y="9962380"/>
            <a:ext cx="2485495" cy="301312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4"/>
          <p:cNvPicPr>
            <a:picLocks noChangeAspect="1"/>
          </p:cNvPicPr>
          <p:nvPr/>
        </p:nvPicPr>
        <p:blipFill>
          <a:blip r:embed="rId20"/>
          <a:stretch>
            <a:fillRect/>
          </a:stretch>
        </p:blipFill>
        <p:spPr>
          <a:xfrm>
            <a:off x="417372" y="29781758"/>
            <a:ext cx="4206605" cy="2621507"/>
          </a:xfrm>
          <a:prstGeom prst="rect">
            <a:avLst/>
          </a:prstGeom>
          <a:ln>
            <a:solidFill>
              <a:schemeClr val="tx1"/>
            </a:solidFill>
          </a:ln>
        </p:spPr>
      </p:pic>
      <p:sp>
        <p:nvSpPr>
          <p:cNvPr id="26" name="Rectangle 25"/>
          <p:cNvSpPr/>
          <p:nvPr/>
        </p:nvSpPr>
        <p:spPr>
          <a:xfrm>
            <a:off x="396256" y="27879481"/>
            <a:ext cx="4291031" cy="1631216"/>
          </a:xfrm>
          <a:prstGeom prst="rect">
            <a:avLst/>
          </a:prstGeom>
          <a:noFill/>
        </p:spPr>
        <p:txBody>
          <a:bodyPr wrap="square" rtlCol="0">
            <a:spAutoFit/>
          </a:bodyPr>
          <a:lstStyle/>
          <a:p>
            <a:r>
              <a:rPr lang="en-US" altLang="en-US" sz="2500" dirty="0">
                <a:solidFill>
                  <a:schemeClr val="accent5">
                    <a:lumMod val="50000"/>
                  </a:schemeClr>
                </a:solidFill>
                <a:latin typeface="Times New Roman" panose="02020603050405020304" pitchFamily="18" charset="0"/>
                <a:cs typeface="Times New Roman" panose="02020603050405020304" pitchFamily="18" charset="0"/>
              </a:rPr>
              <a:t>Most pressure to predict pressure equations relate an observed value compared to a “normal compaction” value</a:t>
            </a:r>
          </a:p>
        </p:txBody>
      </p:sp>
      <p:sp>
        <p:nvSpPr>
          <p:cNvPr id="106" name="Text Box 10"/>
          <p:cNvSpPr txBox="1">
            <a:spLocks noChangeArrowheads="1"/>
          </p:cNvSpPr>
          <p:nvPr/>
        </p:nvSpPr>
        <p:spPr bwMode="auto">
          <a:xfrm>
            <a:off x="11513889" y="20328769"/>
            <a:ext cx="4319621" cy="846363"/>
          </a:xfrm>
          <a:prstGeom prst="rect">
            <a:avLst/>
          </a:prstGeom>
          <a:extLst/>
        </p:spPr>
        <p:txBody>
          <a:bodyPr wrap="square" lIns="228589" tIns="228589" rIns="228589" bIns="228589">
            <a:spAutoFit/>
          </a:bodyPr>
          <a:lstStyle>
            <a:defPPr>
              <a:defRPr lang="en-US"/>
            </a:defPPr>
            <a:lvl1pPr indent="0">
              <a:spcBef>
                <a:spcPct val="20000"/>
              </a:spcBef>
              <a:buFont typeface="Arial" pitchFamily="34" charse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spcBef>
                <a:spcPct val="20000"/>
              </a:spcBef>
              <a:buFont typeface="Arial" pitchFamily="34" charset="0"/>
              <a:buChar char="–"/>
              <a:defRPr sz="2500">
                <a:latin typeface="Trebuchet MS" pitchFamily="34" charset="0"/>
              </a:defRPr>
            </a:lvl2pPr>
            <a:lvl3pPr marL="2057297" indent="-571471">
              <a:spcBef>
                <a:spcPct val="20000"/>
              </a:spcBef>
              <a:buFont typeface="Arial" pitchFamily="34" charset="0"/>
              <a:buChar char="•"/>
              <a:defRPr sz="2500">
                <a:latin typeface="Trebuchet MS" pitchFamily="34" charset="0"/>
              </a:defRPr>
            </a:lvl3pPr>
            <a:lvl4pPr marL="2685916" indent="-628619">
              <a:spcBef>
                <a:spcPct val="20000"/>
              </a:spcBef>
              <a:buFont typeface="Arial" pitchFamily="34" charset="0"/>
              <a:buChar char="–"/>
              <a:defRPr sz="2500">
                <a:latin typeface="Trebuchet MS" pitchFamily="34" charset="0"/>
              </a:defRPr>
            </a:lvl4pPr>
            <a:lvl5pPr marL="3143093" indent="-457177">
              <a:spcBef>
                <a:spcPct val="20000"/>
              </a:spcBef>
              <a:buFont typeface="Arial" pitchFamily="34" charset="0"/>
              <a:buChar char="»"/>
              <a:defRPr sz="2500">
                <a:latin typeface="Trebuchet MS" pitchFamily="34" charset="0"/>
              </a:defRPr>
            </a:lvl5pPr>
            <a:lvl6pPr marL="12069477" indent="-1097226">
              <a:spcBef>
                <a:spcPct val="20000"/>
              </a:spcBef>
              <a:buFont typeface="Arial" pitchFamily="34" charset="0"/>
              <a:buChar char="•"/>
              <a:defRPr sz="9600"/>
            </a:lvl6pPr>
            <a:lvl7pPr marL="14263926" indent="-1097226">
              <a:spcBef>
                <a:spcPct val="20000"/>
              </a:spcBef>
              <a:buFont typeface="Arial" pitchFamily="34" charset="0"/>
              <a:buChar char="•"/>
              <a:defRPr sz="9600"/>
            </a:lvl7pPr>
            <a:lvl8pPr marL="16458377" indent="-1097226">
              <a:spcBef>
                <a:spcPct val="20000"/>
              </a:spcBef>
              <a:buFont typeface="Arial" pitchFamily="34" charset="0"/>
              <a:buChar char="•"/>
              <a:defRPr sz="9600"/>
            </a:lvl8pPr>
            <a:lvl9pPr marL="18652827" indent="-1097226">
              <a:spcBef>
                <a:spcPct val="20000"/>
              </a:spcBef>
              <a:buFont typeface="Arial" pitchFamily="34" charset="0"/>
              <a:buChar char="•"/>
              <a:defRPr sz="9600"/>
            </a:lvl9pPr>
          </a:lstStyle>
          <a:p>
            <a:r>
              <a:rPr lang="en-US" altLang="en-US" b="1" dirty="0"/>
              <a:t>11. League City, Texas</a:t>
            </a:r>
          </a:p>
        </p:txBody>
      </p:sp>
      <p:sp>
        <p:nvSpPr>
          <p:cNvPr id="108" name="Text Box 10"/>
          <p:cNvSpPr txBox="1">
            <a:spLocks noChangeArrowheads="1"/>
          </p:cNvSpPr>
          <p:nvPr/>
        </p:nvSpPr>
        <p:spPr bwMode="auto">
          <a:xfrm>
            <a:off x="11519009" y="24317447"/>
            <a:ext cx="4786282" cy="846363"/>
          </a:xfrm>
          <a:prstGeom prst="rect">
            <a:avLst/>
          </a:prstGeom>
          <a:extLst/>
        </p:spPr>
        <p:txBody>
          <a:bodyPr wrap="square" lIns="228589" tIns="228589" rIns="228589" bIns="228589">
            <a:spAutoFit/>
          </a:bodyPr>
          <a:lstStyle>
            <a:defPPr>
              <a:defRPr lang="en-US"/>
            </a:defPPr>
            <a:lvl1pPr indent="0">
              <a:spcBef>
                <a:spcPct val="20000"/>
              </a:spcBef>
              <a:buFont typeface="Arial" pitchFamily="34" charse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spcBef>
                <a:spcPct val="20000"/>
              </a:spcBef>
              <a:buFont typeface="Arial" pitchFamily="34" charset="0"/>
              <a:buChar char="–"/>
              <a:defRPr sz="2500">
                <a:latin typeface="Trebuchet MS" pitchFamily="34" charset="0"/>
              </a:defRPr>
            </a:lvl2pPr>
            <a:lvl3pPr marL="2057297" indent="-571471">
              <a:spcBef>
                <a:spcPct val="20000"/>
              </a:spcBef>
              <a:buFont typeface="Arial" pitchFamily="34" charset="0"/>
              <a:buChar char="•"/>
              <a:defRPr sz="2500">
                <a:latin typeface="Trebuchet MS" pitchFamily="34" charset="0"/>
              </a:defRPr>
            </a:lvl3pPr>
            <a:lvl4pPr marL="2685916" indent="-628619">
              <a:spcBef>
                <a:spcPct val="20000"/>
              </a:spcBef>
              <a:buFont typeface="Arial" pitchFamily="34" charset="0"/>
              <a:buChar char="–"/>
              <a:defRPr sz="2500">
                <a:latin typeface="Trebuchet MS" pitchFamily="34" charset="0"/>
              </a:defRPr>
            </a:lvl4pPr>
            <a:lvl5pPr marL="3143093" indent="-457177">
              <a:spcBef>
                <a:spcPct val="20000"/>
              </a:spcBef>
              <a:buFont typeface="Arial" pitchFamily="34" charset="0"/>
              <a:buChar char="»"/>
              <a:defRPr sz="2500">
                <a:latin typeface="Trebuchet MS" pitchFamily="34" charset="0"/>
              </a:defRPr>
            </a:lvl5pPr>
            <a:lvl6pPr marL="12069477" indent="-1097226">
              <a:spcBef>
                <a:spcPct val="20000"/>
              </a:spcBef>
              <a:buFont typeface="Arial" pitchFamily="34" charset="0"/>
              <a:buChar char="•"/>
              <a:defRPr sz="9600"/>
            </a:lvl6pPr>
            <a:lvl7pPr marL="14263926" indent="-1097226">
              <a:spcBef>
                <a:spcPct val="20000"/>
              </a:spcBef>
              <a:buFont typeface="Arial" pitchFamily="34" charset="0"/>
              <a:buChar char="•"/>
              <a:defRPr sz="9600"/>
            </a:lvl7pPr>
            <a:lvl8pPr marL="16458377" indent="-1097226">
              <a:spcBef>
                <a:spcPct val="20000"/>
              </a:spcBef>
              <a:buFont typeface="Arial" pitchFamily="34" charset="0"/>
              <a:buChar char="•"/>
              <a:defRPr sz="9600"/>
            </a:lvl8pPr>
            <a:lvl9pPr marL="18652827" indent="-1097226">
              <a:spcBef>
                <a:spcPct val="20000"/>
              </a:spcBef>
              <a:buFont typeface="Arial" pitchFamily="34" charset="0"/>
              <a:buChar char="•"/>
              <a:defRPr sz="9600"/>
            </a:lvl9pPr>
          </a:lstStyle>
          <a:p>
            <a:r>
              <a:rPr lang="en-US" altLang="en-US" b="1" dirty="0"/>
              <a:t>12. Cameron Parish Louisiana</a:t>
            </a:r>
          </a:p>
        </p:txBody>
      </p:sp>
      <p:sp>
        <p:nvSpPr>
          <p:cNvPr id="27" name="TextBox 26"/>
          <p:cNvSpPr txBox="1"/>
          <p:nvPr/>
        </p:nvSpPr>
        <p:spPr>
          <a:xfrm>
            <a:off x="28033968" y="17027585"/>
            <a:ext cx="2751646" cy="2769967"/>
          </a:xfrm>
          <a:prstGeom prst="rect">
            <a:avLst/>
          </a:prstGeom>
        </p:spPr>
        <p:txBody>
          <a:bodyPr wrap="square" lIns="228589" tIns="228589" rIns="228589" bIns="228589">
            <a:spAutoFit/>
          </a:bodyPr>
          <a:lstStyle>
            <a:lvl1pPr indent="0">
              <a:spcBef>
                <a:spcPct val="20000"/>
              </a:spcBef>
              <a:buFont typeface="Arial" pitchFamily="34" charse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spcBef>
                <a:spcPct val="20000"/>
              </a:spcBef>
              <a:buFont typeface="Arial" pitchFamily="34" charset="0"/>
              <a:buChar char="–"/>
              <a:defRPr sz="2500">
                <a:latin typeface="Trebuchet MS" pitchFamily="34" charset="0"/>
              </a:defRPr>
            </a:lvl2pPr>
            <a:lvl3pPr marL="2057297" indent="-571471">
              <a:spcBef>
                <a:spcPct val="20000"/>
              </a:spcBef>
              <a:buFont typeface="Arial" pitchFamily="34" charset="0"/>
              <a:buChar char="•"/>
              <a:defRPr sz="2500">
                <a:latin typeface="Trebuchet MS" pitchFamily="34" charset="0"/>
              </a:defRPr>
            </a:lvl3pPr>
            <a:lvl4pPr marL="2685916" indent="-628619">
              <a:spcBef>
                <a:spcPct val="20000"/>
              </a:spcBef>
              <a:buFont typeface="Arial" pitchFamily="34" charset="0"/>
              <a:buChar char="–"/>
              <a:defRPr sz="2500">
                <a:latin typeface="Trebuchet MS" pitchFamily="34" charset="0"/>
              </a:defRPr>
            </a:lvl4pPr>
            <a:lvl5pPr marL="3143093" indent="-457177">
              <a:spcBef>
                <a:spcPct val="20000"/>
              </a:spcBef>
              <a:buFont typeface="Arial" pitchFamily="34" charset="0"/>
              <a:buChar char="»"/>
              <a:defRPr sz="2500">
                <a:latin typeface="Trebuchet MS" pitchFamily="34" charset="0"/>
              </a:defRPr>
            </a:lvl5pPr>
            <a:lvl6pPr marL="12069477" indent="-1097226">
              <a:spcBef>
                <a:spcPct val="20000"/>
              </a:spcBef>
              <a:buFont typeface="Arial" pitchFamily="34" charset="0"/>
              <a:buChar char="•"/>
              <a:defRPr sz="9600"/>
            </a:lvl6pPr>
            <a:lvl7pPr marL="14263926" indent="-1097226">
              <a:spcBef>
                <a:spcPct val="20000"/>
              </a:spcBef>
              <a:buFont typeface="Arial" pitchFamily="34" charset="0"/>
              <a:buChar char="•"/>
              <a:defRPr sz="9600"/>
            </a:lvl7pPr>
            <a:lvl8pPr marL="16458377" indent="-1097226">
              <a:spcBef>
                <a:spcPct val="20000"/>
              </a:spcBef>
              <a:buFont typeface="Arial" pitchFamily="34" charset="0"/>
              <a:buChar char="•"/>
              <a:defRPr sz="9600"/>
            </a:lvl8pPr>
            <a:lvl9pPr marL="18652827" indent="-1097226">
              <a:spcBef>
                <a:spcPct val="20000"/>
              </a:spcBef>
              <a:buFont typeface="Arial" pitchFamily="34" charset="0"/>
              <a:buChar char="•"/>
              <a:defRPr sz="9600"/>
            </a:lvl9pPr>
          </a:lstStyle>
          <a:p>
            <a:r>
              <a:rPr lang="en-US" b="1" dirty="0"/>
              <a:t>Compaction trends from Gulf of Mexico are significantly slower due to clay mineralogy</a:t>
            </a:r>
          </a:p>
        </p:txBody>
      </p:sp>
      <p:pic>
        <p:nvPicPr>
          <p:cNvPr id="112"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r="1956"/>
          <a:stretch/>
        </p:blipFill>
        <p:spPr bwMode="auto">
          <a:xfrm>
            <a:off x="35840869" y="22534452"/>
            <a:ext cx="7696350" cy="7431190"/>
          </a:xfrm>
          <a:prstGeom prst="rect">
            <a:avLst/>
          </a:prstGeom>
          <a:solidFill>
            <a:sysClr val="windowText" lastClr="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3" name="Picture 12" descr="Hi_162_1"/>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r="23584" b="4427"/>
          <a:stretch/>
        </p:blipFill>
        <p:spPr bwMode="auto">
          <a:xfrm>
            <a:off x="18487053" y="21104617"/>
            <a:ext cx="3352941" cy="3006178"/>
          </a:xfrm>
          <a:prstGeom prst="rect">
            <a:avLst/>
          </a:prstGeom>
          <a:solidFill>
            <a:srgbClr val="FFFFFF"/>
          </a:solidFill>
          <a:ln>
            <a:solidFill>
              <a:schemeClr val="tx1"/>
            </a:solidFill>
          </a:ln>
        </p:spPr>
      </p:pic>
      <p:pic>
        <p:nvPicPr>
          <p:cNvPr id="215" name="Picture 14" descr="wc107_2"/>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r="24020" b="4602"/>
          <a:stretch/>
        </p:blipFill>
        <p:spPr bwMode="auto">
          <a:xfrm>
            <a:off x="22956233" y="21104617"/>
            <a:ext cx="3352941" cy="3006177"/>
          </a:xfrm>
          <a:prstGeom prst="rect">
            <a:avLst/>
          </a:prstGeom>
          <a:solidFill>
            <a:srgbClr val="FFFFFF"/>
          </a:solidFill>
          <a:ln>
            <a:solidFill>
              <a:schemeClr val="tx1"/>
            </a:solidFill>
          </a:ln>
        </p:spPr>
      </p:pic>
      <p:pic>
        <p:nvPicPr>
          <p:cNvPr id="216" name="Picture 10" descr="Terrebonne LA"/>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r="25203" b="2642"/>
          <a:stretch/>
        </p:blipFill>
        <p:spPr bwMode="auto">
          <a:xfrm>
            <a:off x="27425414" y="21104617"/>
            <a:ext cx="3228142" cy="3012125"/>
          </a:xfrm>
          <a:prstGeom prst="rect">
            <a:avLst/>
          </a:prstGeom>
          <a:solidFill>
            <a:srgbClr val="FFFFFF"/>
          </a:solidFill>
          <a:ln>
            <a:solidFill>
              <a:schemeClr val="tx1"/>
            </a:solidFill>
          </a:ln>
        </p:spPr>
      </p:pic>
      <p:pic>
        <p:nvPicPr>
          <p:cNvPr id="217" name="Picture 8" descr="Plaquemines LA"/>
          <p:cNvPicPr>
            <a:picLocks noChangeAspect="1" noChangeArrowheads="1"/>
          </p:cNvPicPr>
          <p:nvPr/>
        </p:nvPicPr>
        <p:blipFill>
          <a:blip r:embed="rId25" cstate="print">
            <a:extLst>
              <a:ext uri="{28A0092B-C50C-407E-A947-70E740481C1C}">
                <a14:useLocalDpi xmlns:a14="http://schemas.microsoft.com/office/drawing/2010/main" val="0"/>
              </a:ext>
            </a:extLst>
          </a:blip>
          <a:srcRect r="24643"/>
          <a:stretch>
            <a:fillRect/>
          </a:stretch>
        </p:blipFill>
        <p:spPr bwMode="auto">
          <a:xfrm>
            <a:off x="27432806" y="25237307"/>
            <a:ext cx="3220749" cy="2903333"/>
          </a:xfrm>
          <a:prstGeom prst="rect">
            <a:avLst/>
          </a:prstGeom>
          <a:solidFill>
            <a:srgbClr val="FFFFFF"/>
          </a:solidFill>
          <a:ln>
            <a:solidFill>
              <a:schemeClr val="tx1"/>
            </a:solidFill>
          </a:ln>
        </p:spPr>
      </p:pic>
      <p:pic>
        <p:nvPicPr>
          <p:cNvPr id="218" name="Picture 17" descr="jones_nettie_Lafourche"/>
          <p:cNvPicPr>
            <a:picLocks noChangeAspect="1" noChangeArrowheads="1"/>
          </p:cNvPicPr>
          <p:nvPr/>
        </p:nvPicPr>
        <p:blipFill>
          <a:blip r:embed="rId26" cstate="print">
            <a:extLst>
              <a:ext uri="{28A0092B-C50C-407E-A947-70E740481C1C}">
                <a14:useLocalDpi xmlns:a14="http://schemas.microsoft.com/office/drawing/2010/main" val="0"/>
              </a:ext>
            </a:extLst>
          </a:blip>
          <a:srcRect r="24081"/>
          <a:stretch>
            <a:fillRect/>
          </a:stretch>
        </p:blipFill>
        <p:spPr bwMode="auto">
          <a:xfrm>
            <a:off x="27432805" y="29433982"/>
            <a:ext cx="3220751" cy="3007217"/>
          </a:xfrm>
          <a:prstGeom prst="rect">
            <a:avLst/>
          </a:prstGeom>
          <a:solidFill>
            <a:srgbClr val="FFFFFF"/>
          </a:solidFill>
          <a:ln>
            <a:solidFill>
              <a:schemeClr val="tx1"/>
            </a:solidFill>
          </a:ln>
        </p:spPr>
      </p:pic>
      <p:pic>
        <p:nvPicPr>
          <p:cNvPr id="219" name="Picture 22" descr="ei-152-1_159-1 V1"/>
          <p:cNvPicPr>
            <a:picLocks noChangeAspect="1" noChangeArrowheads="1"/>
          </p:cNvPicPr>
          <p:nvPr/>
        </p:nvPicPr>
        <p:blipFill>
          <a:blip r:embed="rId27" cstate="print">
            <a:extLst>
              <a:ext uri="{28A0092B-C50C-407E-A947-70E740481C1C}">
                <a14:useLocalDpi xmlns:a14="http://schemas.microsoft.com/office/drawing/2010/main" val="0"/>
              </a:ext>
            </a:extLst>
          </a:blip>
          <a:srcRect r="24020"/>
          <a:stretch>
            <a:fillRect/>
          </a:stretch>
        </p:blipFill>
        <p:spPr bwMode="auto">
          <a:xfrm>
            <a:off x="18450702" y="29433982"/>
            <a:ext cx="3268294" cy="2938229"/>
          </a:xfrm>
          <a:prstGeom prst="rect">
            <a:avLst/>
          </a:prstGeom>
          <a:solidFill>
            <a:srgbClr val="FFFFFF"/>
          </a:solidFill>
          <a:ln>
            <a:solidFill>
              <a:schemeClr val="tx1"/>
            </a:solidFill>
          </a:ln>
        </p:spPr>
      </p:pic>
      <p:pic>
        <p:nvPicPr>
          <p:cNvPr id="222" name="Picture 25" descr="MI V2"/>
          <p:cNvPicPr>
            <a:picLocks noChangeAspect="1" noChangeArrowheads="1"/>
          </p:cNvPicPr>
          <p:nvPr/>
        </p:nvPicPr>
        <p:blipFill>
          <a:blip r:embed="rId28" cstate="print">
            <a:extLst>
              <a:ext uri="{28A0092B-C50C-407E-A947-70E740481C1C}">
                <a14:useLocalDpi xmlns:a14="http://schemas.microsoft.com/office/drawing/2010/main" val="0"/>
              </a:ext>
            </a:extLst>
          </a:blip>
          <a:srcRect r="23647"/>
          <a:stretch>
            <a:fillRect/>
          </a:stretch>
        </p:blipFill>
        <p:spPr bwMode="auto">
          <a:xfrm>
            <a:off x="22904147" y="29433982"/>
            <a:ext cx="3343507" cy="2965713"/>
          </a:xfrm>
          <a:prstGeom prst="rect">
            <a:avLst/>
          </a:prstGeom>
          <a:solidFill>
            <a:srgbClr val="FFFFFF"/>
          </a:solidFill>
          <a:ln>
            <a:solidFill>
              <a:schemeClr val="tx1"/>
            </a:solidFill>
          </a:ln>
        </p:spPr>
      </p:pic>
      <p:pic>
        <p:nvPicPr>
          <p:cNvPr id="234" name="Picture 2"/>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5291341" y="17522872"/>
            <a:ext cx="3962166" cy="367378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 name="Picture 3"/>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9441514" y="17530873"/>
            <a:ext cx="4013846" cy="366578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51" name="Group 3150"/>
          <p:cNvGrpSpPr/>
          <p:nvPr/>
        </p:nvGrpSpPr>
        <p:grpSpPr>
          <a:xfrm>
            <a:off x="35295934" y="13370729"/>
            <a:ext cx="3957573" cy="3687299"/>
            <a:chOff x="35409790" y="13635681"/>
            <a:chExt cx="3843717" cy="3531866"/>
          </a:xfrm>
        </p:grpSpPr>
        <p:grpSp>
          <p:nvGrpSpPr>
            <p:cNvPr id="3148" name="Group 3147"/>
            <p:cNvGrpSpPr/>
            <p:nvPr/>
          </p:nvGrpSpPr>
          <p:grpSpPr>
            <a:xfrm>
              <a:off x="35409790" y="13635681"/>
              <a:ext cx="3843717" cy="3531866"/>
              <a:chOff x="31447156" y="13646679"/>
              <a:chExt cx="3843717" cy="3657783"/>
            </a:xfrm>
          </p:grpSpPr>
          <p:pic>
            <p:nvPicPr>
              <p:cNvPr id="224" name="Picture 223"/>
              <p:cNvPicPr>
                <a:picLocks noChangeAspect="1"/>
              </p:cNvPicPr>
              <p:nvPr/>
            </p:nvPicPr>
            <p:blipFill rotWithShape="1">
              <a:blip r:embed="rId31" cstate="print">
                <a:extLst>
                  <a:ext uri="{28A0092B-C50C-407E-A947-70E740481C1C}">
                    <a14:useLocalDpi xmlns:a14="http://schemas.microsoft.com/office/drawing/2010/main" val="0"/>
                  </a:ext>
                </a:extLst>
              </a:blip>
              <a:srcRect r="24670"/>
              <a:stretch/>
            </p:blipFill>
            <p:spPr>
              <a:xfrm>
                <a:off x="31447156" y="13646679"/>
                <a:ext cx="3843717" cy="3657783"/>
              </a:xfrm>
              <a:prstGeom prst="rect">
                <a:avLst/>
              </a:prstGeom>
              <a:solidFill>
                <a:srgbClr val="FFFFFF"/>
              </a:solidFill>
              <a:ln>
                <a:solidFill>
                  <a:schemeClr val="tx1"/>
                </a:solidFill>
              </a:ln>
            </p:spPr>
          </p:pic>
          <p:sp>
            <p:nvSpPr>
              <p:cNvPr id="265" name="TextBox 264"/>
              <p:cNvSpPr txBox="1"/>
              <p:nvPr/>
            </p:nvSpPr>
            <p:spPr>
              <a:xfrm>
                <a:off x="33828766" y="15022078"/>
                <a:ext cx="999441" cy="307777"/>
              </a:xfrm>
              <a:prstGeom prst="rect">
                <a:avLst/>
              </a:prstGeom>
              <a:noFill/>
            </p:spPr>
            <p:txBody>
              <a:bodyPr wrap="none" rtlCol="0">
                <a:spAutoFit/>
              </a:bodyPr>
              <a:lstStyle/>
              <a:p>
                <a:r>
                  <a:rPr lang="en-US" sz="1400" b="1" dirty="0">
                    <a:solidFill>
                      <a:srgbClr val="FF0000"/>
                    </a:solidFill>
                  </a:rPr>
                  <a:t>Mixed Clay</a:t>
                </a:r>
              </a:p>
            </p:txBody>
          </p:sp>
          <p:sp>
            <p:nvSpPr>
              <p:cNvPr id="266" name="TextBox 265"/>
              <p:cNvSpPr txBox="1"/>
              <p:nvPr/>
            </p:nvSpPr>
            <p:spPr>
              <a:xfrm>
                <a:off x="32376034" y="14991283"/>
                <a:ext cx="838115" cy="307777"/>
              </a:xfrm>
              <a:prstGeom prst="rect">
                <a:avLst/>
              </a:prstGeom>
              <a:noFill/>
            </p:spPr>
            <p:txBody>
              <a:bodyPr wrap="none" rtlCol="0">
                <a:spAutoFit/>
              </a:bodyPr>
              <a:lstStyle/>
              <a:p>
                <a:r>
                  <a:rPr lang="en-US" sz="1400" b="1" dirty="0">
                    <a:solidFill>
                      <a:srgbClr val="FF6600"/>
                    </a:solidFill>
                  </a:rPr>
                  <a:t>Smectite</a:t>
                </a:r>
              </a:p>
            </p:txBody>
          </p:sp>
          <p:sp>
            <p:nvSpPr>
              <p:cNvPr id="267" name="TextBox 266"/>
              <p:cNvSpPr txBox="1"/>
              <p:nvPr/>
            </p:nvSpPr>
            <p:spPr>
              <a:xfrm>
                <a:off x="32359557" y="15400551"/>
                <a:ext cx="924869" cy="307777"/>
              </a:xfrm>
              <a:prstGeom prst="rect">
                <a:avLst/>
              </a:prstGeom>
              <a:noFill/>
            </p:spPr>
            <p:txBody>
              <a:bodyPr wrap="none" rtlCol="0">
                <a:spAutoFit/>
              </a:bodyPr>
              <a:lstStyle/>
              <a:p>
                <a:r>
                  <a:rPr lang="en-US" sz="1400" b="1" dirty="0"/>
                  <a:t>Transition</a:t>
                </a:r>
              </a:p>
            </p:txBody>
          </p:sp>
        </p:grpSp>
        <p:sp>
          <p:nvSpPr>
            <p:cNvPr id="264" name="Freeform 263"/>
            <p:cNvSpPr/>
            <p:nvPr/>
          </p:nvSpPr>
          <p:spPr>
            <a:xfrm>
              <a:off x="36371391" y="14024886"/>
              <a:ext cx="2181225" cy="2714625"/>
            </a:xfrm>
            <a:custGeom>
              <a:avLst/>
              <a:gdLst>
                <a:gd name="connsiteX0" fmla="*/ 0 w 2181225"/>
                <a:gd name="connsiteY0" fmla="*/ 0 h 2714625"/>
                <a:gd name="connsiteX1" fmla="*/ 252413 w 2181225"/>
                <a:gd name="connsiteY1" fmla="*/ 214312 h 2714625"/>
                <a:gd name="connsiteX2" fmla="*/ 409575 w 2181225"/>
                <a:gd name="connsiteY2" fmla="*/ 385762 h 2714625"/>
                <a:gd name="connsiteX3" fmla="*/ 652463 w 2181225"/>
                <a:gd name="connsiteY3" fmla="*/ 719137 h 2714625"/>
                <a:gd name="connsiteX4" fmla="*/ 847725 w 2181225"/>
                <a:gd name="connsiteY4" fmla="*/ 1052512 h 2714625"/>
                <a:gd name="connsiteX5" fmla="*/ 933450 w 2181225"/>
                <a:gd name="connsiteY5" fmla="*/ 1200150 h 2714625"/>
                <a:gd name="connsiteX6" fmla="*/ 1023938 w 2181225"/>
                <a:gd name="connsiteY6" fmla="*/ 1290637 h 2714625"/>
                <a:gd name="connsiteX7" fmla="*/ 1257300 w 2181225"/>
                <a:gd name="connsiteY7" fmla="*/ 1381125 h 2714625"/>
                <a:gd name="connsiteX8" fmla="*/ 1543050 w 2181225"/>
                <a:gd name="connsiteY8" fmla="*/ 1452562 h 2714625"/>
                <a:gd name="connsiteX9" fmla="*/ 1633538 w 2181225"/>
                <a:gd name="connsiteY9" fmla="*/ 1500187 h 2714625"/>
                <a:gd name="connsiteX10" fmla="*/ 1685925 w 2181225"/>
                <a:gd name="connsiteY10" fmla="*/ 1543050 h 2714625"/>
                <a:gd name="connsiteX11" fmla="*/ 1766888 w 2181225"/>
                <a:gd name="connsiteY11" fmla="*/ 1633537 h 2714625"/>
                <a:gd name="connsiteX12" fmla="*/ 1962150 w 2181225"/>
                <a:gd name="connsiteY12" fmla="*/ 2019300 h 2714625"/>
                <a:gd name="connsiteX13" fmla="*/ 2105025 w 2181225"/>
                <a:gd name="connsiteY13" fmla="*/ 2452687 h 2714625"/>
                <a:gd name="connsiteX14" fmla="*/ 2181225 w 2181225"/>
                <a:gd name="connsiteY14" fmla="*/ 2714625 h 271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81225" h="2714625">
                  <a:moveTo>
                    <a:pt x="0" y="0"/>
                  </a:moveTo>
                  <a:cubicBezTo>
                    <a:pt x="92075" y="75009"/>
                    <a:pt x="184151" y="150018"/>
                    <a:pt x="252413" y="214312"/>
                  </a:cubicBezTo>
                  <a:cubicBezTo>
                    <a:pt x="320675" y="278606"/>
                    <a:pt x="342900" y="301625"/>
                    <a:pt x="409575" y="385762"/>
                  </a:cubicBezTo>
                  <a:cubicBezTo>
                    <a:pt x="476250" y="469900"/>
                    <a:pt x="579438" y="608012"/>
                    <a:pt x="652463" y="719137"/>
                  </a:cubicBezTo>
                  <a:cubicBezTo>
                    <a:pt x="725488" y="830262"/>
                    <a:pt x="800894" y="972343"/>
                    <a:pt x="847725" y="1052512"/>
                  </a:cubicBezTo>
                  <a:cubicBezTo>
                    <a:pt x="894556" y="1132681"/>
                    <a:pt x="904081" y="1160463"/>
                    <a:pt x="933450" y="1200150"/>
                  </a:cubicBezTo>
                  <a:cubicBezTo>
                    <a:pt x="962819" y="1239837"/>
                    <a:pt x="969963" y="1260475"/>
                    <a:pt x="1023938" y="1290637"/>
                  </a:cubicBezTo>
                  <a:cubicBezTo>
                    <a:pt x="1077913" y="1320800"/>
                    <a:pt x="1170781" y="1354137"/>
                    <a:pt x="1257300" y="1381125"/>
                  </a:cubicBezTo>
                  <a:cubicBezTo>
                    <a:pt x="1343819" y="1408113"/>
                    <a:pt x="1480344" y="1432718"/>
                    <a:pt x="1543050" y="1452562"/>
                  </a:cubicBezTo>
                  <a:cubicBezTo>
                    <a:pt x="1605756" y="1472406"/>
                    <a:pt x="1609725" y="1485106"/>
                    <a:pt x="1633538" y="1500187"/>
                  </a:cubicBezTo>
                  <a:cubicBezTo>
                    <a:pt x="1657351" y="1515268"/>
                    <a:pt x="1663700" y="1520825"/>
                    <a:pt x="1685925" y="1543050"/>
                  </a:cubicBezTo>
                  <a:cubicBezTo>
                    <a:pt x="1708150" y="1565275"/>
                    <a:pt x="1720851" y="1554162"/>
                    <a:pt x="1766888" y="1633537"/>
                  </a:cubicBezTo>
                  <a:cubicBezTo>
                    <a:pt x="1812925" y="1712912"/>
                    <a:pt x="1905794" y="1882775"/>
                    <a:pt x="1962150" y="2019300"/>
                  </a:cubicBezTo>
                  <a:cubicBezTo>
                    <a:pt x="2018506" y="2155825"/>
                    <a:pt x="2068512" y="2336799"/>
                    <a:pt x="2105025" y="2452687"/>
                  </a:cubicBezTo>
                  <a:cubicBezTo>
                    <a:pt x="2141538" y="2568575"/>
                    <a:pt x="2161381" y="2641600"/>
                    <a:pt x="2181225" y="2714625"/>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 name="Group 267"/>
          <p:cNvGrpSpPr/>
          <p:nvPr/>
        </p:nvGrpSpPr>
        <p:grpSpPr>
          <a:xfrm>
            <a:off x="39441514" y="13370731"/>
            <a:ext cx="4009932" cy="3687298"/>
            <a:chOff x="4313054" y="1604402"/>
            <a:chExt cx="3835623" cy="3657783"/>
          </a:xfrm>
          <a:solidFill>
            <a:schemeClr val="bg1"/>
          </a:solidFill>
        </p:grpSpPr>
        <p:pic>
          <p:nvPicPr>
            <p:cNvPr id="269" name="Picture 268"/>
            <p:cNvPicPr>
              <a:picLocks noChangeAspect="1"/>
            </p:cNvPicPr>
            <p:nvPr/>
          </p:nvPicPr>
          <p:blipFill rotWithShape="1">
            <a:blip r:embed="rId32" cstate="print">
              <a:extLst>
                <a:ext uri="{28A0092B-C50C-407E-A947-70E740481C1C}">
                  <a14:useLocalDpi xmlns:a14="http://schemas.microsoft.com/office/drawing/2010/main" val="0"/>
                </a:ext>
              </a:extLst>
            </a:blip>
            <a:srcRect r="24829"/>
            <a:stretch/>
          </p:blipFill>
          <p:spPr>
            <a:xfrm>
              <a:off x="4313054" y="1604402"/>
              <a:ext cx="3835623" cy="3657783"/>
            </a:xfrm>
            <a:prstGeom prst="rect">
              <a:avLst/>
            </a:prstGeom>
            <a:grpFill/>
            <a:ln>
              <a:solidFill>
                <a:schemeClr val="tx1"/>
              </a:solidFill>
            </a:ln>
          </p:spPr>
        </p:pic>
        <p:sp>
          <p:nvSpPr>
            <p:cNvPr id="270" name="TextBox 269"/>
            <p:cNvSpPr txBox="1"/>
            <p:nvPr/>
          </p:nvSpPr>
          <p:spPr>
            <a:xfrm>
              <a:off x="5445940" y="3050697"/>
              <a:ext cx="168661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993300"/>
                  </a:solidFill>
                  <a:effectLst/>
                  <a:uLnTx/>
                  <a:uFillTx/>
                  <a:cs typeface="Arial"/>
                </a:rPr>
                <a:t>Drilling Mud Weight</a:t>
              </a:r>
            </a:p>
          </p:txBody>
        </p:sp>
        <p:cxnSp>
          <p:nvCxnSpPr>
            <p:cNvPr id="271" name="Straight Connector 270"/>
            <p:cNvCxnSpPr/>
            <p:nvPr/>
          </p:nvCxnSpPr>
          <p:spPr>
            <a:xfrm flipH="1">
              <a:off x="5882910" y="3333919"/>
              <a:ext cx="153749" cy="186117"/>
            </a:xfrm>
            <a:prstGeom prst="line">
              <a:avLst/>
            </a:prstGeom>
            <a:grpFill/>
            <a:ln w="19050" cap="flat" cmpd="sng" algn="ctr">
              <a:solidFill>
                <a:srgbClr val="993300"/>
              </a:solidFill>
              <a:prstDash val="solid"/>
            </a:ln>
            <a:effectLst/>
          </p:spPr>
        </p:cxnSp>
        <p:sp>
          <p:nvSpPr>
            <p:cNvPr id="272" name="TextBox 271"/>
            <p:cNvSpPr txBox="1"/>
            <p:nvPr/>
          </p:nvSpPr>
          <p:spPr>
            <a:xfrm>
              <a:off x="5764442" y="3900217"/>
              <a:ext cx="96148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3399"/>
                  </a:solidFill>
                  <a:effectLst/>
                  <a:uLnTx/>
                  <a:uFillTx/>
                  <a:cs typeface="Arial"/>
                </a:rPr>
                <a:t>Calculated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3399"/>
                  </a:solidFill>
                  <a:effectLst/>
                  <a:uLnTx/>
                  <a:uFillTx/>
                  <a:cs typeface="Arial"/>
                </a:rPr>
                <a:t>Pressure</a:t>
              </a:r>
            </a:p>
          </p:txBody>
        </p:sp>
        <p:cxnSp>
          <p:nvCxnSpPr>
            <p:cNvPr id="273" name="Straight Connector 272"/>
            <p:cNvCxnSpPr/>
            <p:nvPr/>
          </p:nvCxnSpPr>
          <p:spPr>
            <a:xfrm flipV="1">
              <a:off x="6408892" y="3827532"/>
              <a:ext cx="169932" cy="161841"/>
            </a:xfrm>
            <a:prstGeom prst="line">
              <a:avLst/>
            </a:prstGeom>
            <a:grpFill/>
            <a:ln w="19050" cap="flat" cmpd="sng" algn="ctr">
              <a:solidFill>
                <a:srgbClr val="003399"/>
              </a:solidFill>
              <a:prstDash val="solid"/>
            </a:ln>
            <a:effectLst/>
          </p:spPr>
        </p:cxnSp>
      </p:grpSp>
      <p:sp>
        <p:nvSpPr>
          <p:cNvPr id="3150" name="TextBox 3149"/>
          <p:cNvSpPr txBox="1"/>
          <p:nvPr/>
        </p:nvSpPr>
        <p:spPr>
          <a:xfrm>
            <a:off x="31254492" y="13842243"/>
            <a:ext cx="3719024" cy="6463286"/>
          </a:xfrm>
          <a:prstGeom prst="rect">
            <a:avLst/>
          </a:prstGeom>
        </p:spPr>
        <p:txBody>
          <a:bodyPr wrap="square" lIns="228589" tIns="228589" rIns="228589" bIns="228589">
            <a:spAutoFit/>
          </a:bodyPr>
          <a:lstStyle>
            <a:defPPr>
              <a:defRPr lang="en-US"/>
            </a:defPPr>
            <a:lvl1pPr indent="0">
              <a:spcBef>
                <a:spcPct val="20000"/>
              </a:spcBef>
              <a:buFont typeface="Arial" pitchFamily="34" charse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spcBef>
                <a:spcPct val="20000"/>
              </a:spcBef>
              <a:buFont typeface="Arial" pitchFamily="34" charset="0"/>
              <a:buChar char="–"/>
              <a:defRPr sz="2500">
                <a:latin typeface="Trebuchet MS" pitchFamily="34" charset="0"/>
              </a:defRPr>
            </a:lvl2pPr>
            <a:lvl3pPr marL="2057297" indent="-571471">
              <a:spcBef>
                <a:spcPct val="20000"/>
              </a:spcBef>
              <a:buFont typeface="Arial" pitchFamily="34" charset="0"/>
              <a:buChar char="•"/>
              <a:defRPr sz="2500">
                <a:latin typeface="Trebuchet MS" pitchFamily="34" charset="0"/>
              </a:defRPr>
            </a:lvl3pPr>
            <a:lvl4pPr marL="2685916" indent="-628619">
              <a:spcBef>
                <a:spcPct val="20000"/>
              </a:spcBef>
              <a:buFont typeface="Arial" pitchFamily="34" charset="0"/>
              <a:buChar char="–"/>
              <a:defRPr sz="2500">
                <a:latin typeface="Trebuchet MS" pitchFamily="34" charset="0"/>
              </a:defRPr>
            </a:lvl4pPr>
            <a:lvl5pPr marL="3143093" indent="-457177">
              <a:spcBef>
                <a:spcPct val="20000"/>
              </a:spcBef>
              <a:buFont typeface="Arial" pitchFamily="34" charset="0"/>
              <a:buChar char="»"/>
              <a:defRPr sz="2500">
                <a:latin typeface="Trebuchet MS" pitchFamily="34" charset="0"/>
              </a:defRPr>
            </a:lvl5pPr>
            <a:lvl6pPr marL="12069477" indent="-1097226">
              <a:spcBef>
                <a:spcPct val="20000"/>
              </a:spcBef>
              <a:buFont typeface="Arial" pitchFamily="34" charset="0"/>
              <a:buChar char="•"/>
              <a:defRPr sz="9600"/>
            </a:lvl6pPr>
            <a:lvl7pPr marL="14263926" indent="-1097226">
              <a:spcBef>
                <a:spcPct val="20000"/>
              </a:spcBef>
              <a:buFont typeface="Arial" pitchFamily="34" charset="0"/>
              <a:buChar char="•"/>
              <a:defRPr sz="9600"/>
            </a:lvl7pPr>
            <a:lvl8pPr marL="16458377" indent="-1097226">
              <a:spcBef>
                <a:spcPct val="20000"/>
              </a:spcBef>
              <a:buFont typeface="Arial" pitchFamily="34" charset="0"/>
              <a:buChar char="•"/>
              <a:defRPr sz="9600"/>
            </a:lvl8pPr>
            <a:lvl9pPr marL="18652827" indent="-1097226">
              <a:spcBef>
                <a:spcPct val="20000"/>
              </a:spcBef>
              <a:buFont typeface="Arial" pitchFamily="34" charset="0"/>
              <a:buChar char="•"/>
              <a:defRPr sz="9600"/>
            </a:lvl9pPr>
          </a:lstStyle>
          <a:p>
            <a:r>
              <a:rPr lang="en-US" dirty="0" err="1"/>
              <a:t>Smectite</a:t>
            </a:r>
            <a:r>
              <a:rPr lang="en-US" dirty="0"/>
              <a:t> dominated curve accurately predicts pore pressure in shallow sections Gulf of Mexico and Central Graben, North Sea.  </a:t>
            </a:r>
          </a:p>
          <a:p>
            <a:br>
              <a:rPr lang="en-US" dirty="0"/>
            </a:br>
            <a:endParaRPr lang="en-US" dirty="0"/>
          </a:p>
          <a:p>
            <a:endParaRPr lang="en-US" dirty="0"/>
          </a:p>
          <a:p>
            <a:br>
              <a:rPr lang="en-US" dirty="0"/>
            </a:br>
            <a:r>
              <a:rPr lang="en-US" dirty="0"/>
              <a:t>After </a:t>
            </a:r>
            <a:r>
              <a:rPr lang="en-US" dirty="0" err="1"/>
              <a:t>smectite-illite</a:t>
            </a:r>
            <a:r>
              <a:rPr lang="en-US" dirty="0"/>
              <a:t> transition depth (~10000 ft.) , mixed clay curve is used for accurate pore pressure prediction </a:t>
            </a:r>
          </a:p>
        </p:txBody>
      </p:sp>
      <p:pic>
        <p:nvPicPr>
          <p:cNvPr id="3154" name="Picture 3153"/>
          <p:cNvPicPr>
            <a:picLocks noChangeAspect="1"/>
          </p:cNvPicPr>
          <p:nvPr/>
        </p:nvPicPr>
        <p:blipFill>
          <a:blip r:embed="rId33"/>
          <a:stretch>
            <a:fillRect/>
          </a:stretch>
        </p:blipFill>
        <p:spPr>
          <a:xfrm>
            <a:off x="14774362" y="25224621"/>
            <a:ext cx="2427846" cy="3012125"/>
          </a:xfrm>
          <a:prstGeom prst="rect">
            <a:avLst/>
          </a:prstGeom>
          <a:ln>
            <a:solidFill>
              <a:schemeClr val="tx1"/>
            </a:solidFill>
          </a:ln>
        </p:spPr>
      </p:pic>
      <p:pic>
        <p:nvPicPr>
          <p:cNvPr id="3159" name="Picture 3158"/>
          <p:cNvPicPr>
            <a:picLocks noChangeAspect="1"/>
          </p:cNvPicPr>
          <p:nvPr/>
        </p:nvPicPr>
        <p:blipFill>
          <a:blip r:embed="rId34"/>
          <a:stretch>
            <a:fillRect/>
          </a:stretch>
        </p:blipFill>
        <p:spPr>
          <a:xfrm>
            <a:off x="14774362" y="21110446"/>
            <a:ext cx="2427846" cy="3000348"/>
          </a:xfrm>
          <a:prstGeom prst="rect">
            <a:avLst/>
          </a:prstGeom>
          <a:ln>
            <a:solidFill>
              <a:schemeClr val="tx1"/>
            </a:solidFill>
          </a:ln>
        </p:spPr>
      </p:pic>
      <p:pic>
        <p:nvPicPr>
          <p:cNvPr id="3162" name="Picture 3161"/>
          <p:cNvPicPr>
            <a:picLocks noChangeAspect="1"/>
          </p:cNvPicPr>
          <p:nvPr/>
        </p:nvPicPr>
        <p:blipFill>
          <a:blip r:embed="rId35"/>
          <a:stretch>
            <a:fillRect/>
          </a:stretch>
        </p:blipFill>
        <p:spPr>
          <a:xfrm>
            <a:off x="14774362" y="13535766"/>
            <a:ext cx="2427846" cy="2990118"/>
          </a:xfrm>
          <a:prstGeom prst="rect">
            <a:avLst/>
          </a:prstGeom>
          <a:ln>
            <a:solidFill>
              <a:schemeClr val="tx1"/>
            </a:solidFill>
          </a:ln>
        </p:spPr>
      </p:pic>
      <p:sp>
        <p:nvSpPr>
          <p:cNvPr id="306" name="Text Box 10"/>
          <p:cNvSpPr txBox="1">
            <a:spLocks noChangeArrowheads="1"/>
          </p:cNvSpPr>
          <p:nvPr/>
        </p:nvSpPr>
        <p:spPr bwMode="auto">
          <a:xfrm>
            <a:off x="11514745" y="28383794"/>
            <a:ext cx="4998776" cy="846363"/>
          </a:xfrm>
          <a:prstGeom prst="rect">
            <a:avLst/>
          </a:prstGeom>
          <a:extLst/>
        </p:spPr>
        <p:txBody>
          <a:bodyPr wrap="square" lIns="228589" tIns="228589" rIns="228589" bIns="228589">
            <a:spAutoFit/>
          </a:bodyPr>
          <a:lstStyle>
            <a:defPPr>
              <a:defRPr lang="en-US"/>
            </a:defPPr>
            <a:lvl1pPr indent="0">
              <a:spcBef>
                <a:spcPct val="20000"/>
              </a:spcBef>
              <a:buFont typeface="Arial" pitchFamily="34" charse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spcBef>
                <a:spcPct val="20000"/>
              </a:spcBef>
              <a:buFont typeface="Arial" pitchFamily="34" charset="0"/>
              <a:buChar char="–"/>
              <a:defRPr sz="2500">
                <a:latin typeface="Trebuchet MS" pitchFamily="34" charset="0"/>
              </a:defRPr>
            </a:lvl2pPr>
            <a:lvl3pPr marL="2057297" indent="-571471">
              <a:spcBef>
                <a:spcPct val="20000"/>
              </a:spcBef>
              <a:buFont typeface="Arial" pitchFamily="34" charset="0"/>
              <a:buChar char="•"/>
              <a:defRPr sz="2500">
                <a:latin typeface="Trebuchet MS" pitchFamily="34" charset="0"/>
              </a:defRPr>
            </a:lvl3pPr>
            <a:lvl4pPr marL="2685916" indent="-628619">
              <a:spcBef>
                <a:spcPct val="20000"/>
              </a:spcBef>
              <a:buFont typeface="Arial" pitchFamily="34" charset="0"/>
              <a:buChar char="–"/>
              <a:defRPr sz="2500">
                <a:latin typeface="Trebuchet MS" pitchFamily="34" charset="0"/>
              </a:defRPr>
            </a:lvl4pPr>
            <a:lvl5pPr marL="3143093" indent="-457177">
              <a:spcBef>
                <a:spcPct val="20000"/>
              </a:spcBef>
              <a:buFont typeface="Arial" pitchFamily="34" charset="0"/>
              <a:buChar char="»"/>
              <a:defRPr sz="2500">
                <a:latin typeface="Trebuchet MS" pitchFamily="34" charset="0"/>
              </a:defRPr>
            </a:lvl5pPr>
            <a:lvl6pPr marL="12069477" indent="-1097226">
              <a:spcBef>
                <a:spcPct val="20000"/>
              </a:spcBef>
              <a:buFont typeface="Arial" pitchFamily="34" charset="0"/>
              <a:buChar char="•"/>
              <a:defRPr sz="9600"/>
            </a:lvl6pPr>
            <a:lvl7pPr marL="14263926" indent="-1097226">
              <a:spcBef>
                <a:spcPct val="20000"/>
              </a:spcBef>
              <a:buFont typeface="Arial" pitchFamily="34" charset="0"/>
              <a:buChar char="•"/>
              <a:defRPr sz="9600"/>
            </a:lvl7pPr>
            <a:lvl8pPr marL="16458377" indent="-1097226">
              <a:spcBef>
                <a:spcPct val="20000"/>
              </a:spcBef>
              <a:buFont typeface="Arial" pitchFamily="34" charset="0"/>
              <a:buChar char="•"/>
              <a:defRPr sz="9600"/>
            </a:lvl8pPr>
            <a:lvl9pPr marL="18652827" indent="-1097226">
              <a:spcBef>
                <a:spcPct val="20000"/>
              </a:spcBef>
              <a:buFont typeface="Arial" pitchFamily="34" charset="0"/>
              <a:buChar char="•"/>
              <a:defRPr sz="9600"/>
            </a:lvl9pPr>
          </a:lstStyle>
          <a:p>
            <a:r>
              <a:rPr lang="en-US" altLang="en-US" b="1" dirty="0"/>
              <a:t>13. </a:t>
            </a:r>
            <a:r>
              <a:rPr lang="en-US" altLang="en-US" b="1" dirty="0" err="1"/>
              <a:t>Terrebone</a:t>
            </a:r>
            <a:r>
              <a:rPr lang="en-US" altLang="en-US" b="1" dirty="0"/>
              <a:t> Parish, Louisiana</a:t>
            </a:r>
          </a:p>
        </p:txBody>
      </p:sp>
      <p:pic>
        <p:nvPicPr>
          <p:cNvPr id="307" name="Picture 19"/>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4776032" y="29350574"/>
            <a:ext cx="2489519" cy="3090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4" name="Picture 3163"/>
          <p:cNvPicPr>
            <a:picLocks noChangeAspect="1"/>
          </p:cNvPicPr>
          <p:nvPr/>
        </p:nvPicPr>
        <p:blipFill>
          <a:blip r:embed="rId37"/>
          <a:stretch>
            <a:fillRect/>
          </a:stretch>
        </p:blipFill>
        <p:spPr>
          <a:xfrm>
            <a:off x="34991509" y="6617014"/>
            <a:ext cx="2694435" cy="2494646"/>
          </a:xfrm>
          <a:prstGeom prst="rect">
            <a:avLst/>
          </a:prstGeom>
          <a:solidFill>
            <a:srgbClr val="FFFFFF"/>
          </a:solidFill>
          <a:ln>
            <a:solidFill>
              <a:schemeClr val="tx1"/>
            </a:solidFill>
          </a:ln>
        </p:spPr>
      </p:pic>
      <p:pic>
        <p:nvPicPr>
          <p:cNvPr id="32" name="Picture 31"/>
          <p:cNvPicPr>
            <a:picLocks noChangeAspect="1"/>
          </p:cNvPicPr>
          <p:nvPr/>
        </p:nvPicPr>
        <p:blipFill>
          <a:blip r:embed="rId38"/>
          <a:stretch>
            <a:fillRect/>
          </a:stretch>
        </p:blipFill>
        <p:spPr>
          <a:xfrm>
            <a:off x="34986326" y="9329964"/>
            <a:ext cx="2699618" cy="2493599"/>
          </a:xfrm>
          <a:prstGeom prst="rect">
            <a:avLst/>
          </a:prstGeom>
          <a:solidFill>
            <a:srgbClr val="FFFFFF"/>
          </a:solidFill>
          <a:ln>
            <a:solidFill>
              <a:schemeClr val="tx1"/>
            </a:solidFill>
          </a:ln>
        </p:spPr>
      </p:pic>
      <p:pic>
        <p:nvPicPr>
          <p:cNvPr id="33" name="Picture 32"/>
          <p:cNvPicPr>
            <a:picLocks noChangeAspect="1"/>
          </p:cNvPicPr>
          <p:nvPr/>
        </p:nvPicPr>
        <p:blipFill>
          <a:blip r:embed="rId39"/>
          <a:stretch>
            <a:fillRect/>
          </a:stretch>
        </p:blipFill>
        <p:spPr>
          <a:xfrm>
            <a:off x="37928080" y="6614342"/>
            <a:ext cx="2588008" cy="2497318"/>
          </a:xfrm>
          <a:prstGeom prst="rect">
            <a:avLst/>
          </a:prstGeom>
          <a:solidFill>
            <a:srgbClr val="FFFFFF"/>
          </a:solidFill>
          <a:ln>
            <a:solidFill>
              <a:schemeClr val="tx1"/>
            </a:solidFill>
          </a:ln>
        </p:spPr>
      </p:pic>
      <p:pic>
        <p:nvPicPr>
          <p:cNvPr id="34" name="Picture 33"/>
          <p:cNvPicPr>
            <a:picLocks noChangeAspect="1"/>
          </p:cNvPicPr>
          <p:nvPr/>
        </p:nvPicPr>
        <p:blipFill>
          <a:blip r:embed="rId40"/>
          <a:stretch>
            <a:fillRect/>
          </a:stretch>
        </p:blipFill>
        <p:spPr>
          <a:xfrm>
            <a:off x="37929999" y="9329964"/>
            <a:ext cx="2588008" cy="2495171"/>
          </a:xfrm>
          <a:prstGeom prst="rect">
            <a:avLst/>
          </a:prstGeom>
          <a:solidFill>
            <a:srgbClr val="FFFFFF"/>
          </a:solidFill>
          <a:ln>
            <a:solidFill>
              <a:schemeClr val="tx1"/>
            </a:solidFill>
          </a:ln>
        </p:spPr>
      </p:pic>
      <p:pic>
        <p:nvPicPr>
          <p:cNvPr id="36" name="Picture 35"/>
          <p:cNvPicPr>
            <a:picLocks noChangeAspect="1"/>
          </p:cNvPicPr>
          <p:nvPr/>
        </p:nvPicPr>
        <p:blipFill>
          <a:blip r:embed="rId41"/>
          <a:stretch>
            <a:fillRect/>
          </a:stretch>
        </p:blipFill>
        <p:spPr>
          <a:xfrm>
            <a:off x="40758224" y="6612357"/>
            <a:ext cx="2693222" cy="2499303"/>
          </a:xfrm>
          <a:prstGeom prst="rect">
            <a:avLst/>
          </a:prstGeom>
          <a:solidFill>
            <a:srgbClr val="FFFFFF"/>
          </a:solidFill>
          <a:ln>
            <a:solidFill>
              <a:schemeClr val="tx1"/>
            </a:solidFill>
          </a:ln>
        </p:spPr>
      </p:pic>
      <p:pic>
        <p:nvPicPr>
          <p:cNvPr id="38" name="Picture 37"/>
          <p:cNvPicPr>
            <a:picLocks noChangeAspect="1"/>
          </p:cNvPicPr>
          <p:nvPr/>
        </p:nvPicPr>
        <p:blipFill>
          <a:blip r:embed="rId42"/>
          <a:stretch>
            <a:fillRect/>
          </a:stretch>
        </p:blipFill>
        <p:spPr>
          <a:xfrm>
            <a:off x="40758224" y="9310374"/>
            <a:ext cx="2693222" cy="2513189"/>
          </a:xfrm>
          <a:prstGeom prst="rect">
            <a:avLst/>
          </a:prstGeom>
          <a:solidFill>
            <a:srgbClr val="FFFFFF"/>
          </a:solidFill>
          <a:ln>
            <a:solidFill>
              <a:schemeClr val="tx1"/>
            </a:solidFill>
          </a:ln>
        </p:spPr>
      </p:pic>
      <p:sp>
        <p:nvSpPr>
          <p:cNvPr id="317" name="TextBox 316"/>
          <p:cNvSpPr txBox="1"/>
          <p:nvPr/>
        </p:nvSpPr>
        <p:spPr>
          <a:xfrm>
            <a:off x="31207300" y="6475576"/>
            <a:ext cx="3806850" cy="4847459"/>
          </a:xfrm>
          <a:prstGeom prst="rect">
            <a:avLst/>
          </a:prstGeom>
        </p:spPr>
        <p:txBody>
          <a:bodyPr wrap="square" lIns="228589" tIns="228589" rIns="228589" bIns="228589">
            <a:spAutoFit/>
          </a:bodyPr>
          <a:lstStyle>
            <a:defPPr>
              <a:defRPr lang="en-US"/>
            </a:defPPr>
            <a:lvl1pPr indent="0">
              <a:spcBef>
                <a:spcPct val="20000"/>
              </a:spcBef>
              <a:buFont typeface="Arial" pitchFamily="34" charse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spcBef>
                <a:spcPct val="20000"/>
              </a:spcBef>
              <a:buFont typeface="Arial" pitchFamily="34" charset="0"/>
              <a:buChar char="–"/>
              <a:defRPr sz="2500">
                <a:latin typeface="Trebuchet MS" pitchFamily="34" charset="0"/>
              </a:defRPr>
            </a:lvl2pPr>
            <a:lvl3pPr marL="2057297" indent="-571471">
              <a:spcBef>
                <a:spcPct val="20000"/>
              </a:spcBef>
              <a:buFont typeface="Arial" pitchFamily="34" charset="0"/>
              <a:buChar char="•"/>
              <a:defRPr sz="2500">
                <a:latin typeface="Trebuchet MS" pitchFamily="34" charset="0"/>
              </a:defRPr>
            </a:lvl3pPr>
            <a:lvl4pPr marL="2685916" indent="-628619">
              <a:spcBef>
                <a:spcPct val="20000"/>
              </a:spcBef>
              <a:buFont typeface="Arial" pitchFamily="34" charset="0"/>
              <a:buChar char="–"/>
              <a:defRPr sz="2500">
                <a:latin typeface="Trebuchet MS" pitchFamily="34" charset="0"/>
              </a:defRPr>
            </a:lvl4pPr>
            <a:lvl5pPr marL="3143093" indent="-457177">
              <a:spcBef>
                <a:spcPct val="20000"/>
              </a:spcBef>
              <a:buFont typeface="Arial" pitchFamily="34" charset="0"/>
              <a:buChar char="»"/>
              <a:defRPr sz="2500">
                <a:latin typeface="Trebuchet MS" pitchFamily="34" charset="0"/>
              </a:defRPr>
            </a:lvl5pPr>
            <a:lvl6pPr marL="12069477" indent="-1097226">
              <a:spcBef>
                <a:spcPct val="20000"/>
              </a:spcBef>
              <a:buFont typeface="Arial" pitchFamily="34" charset="0"/>
              <a:buChar char="•"/>
              <a:defRPr sz="9600"/>
            </a:lvl6pPr>
            <a:lvl7pPr marL="14263926" indent="-1097226">
              <a:spcBef>
                <a:spcPct val="20000"/>
              </a:spcBef>
              <a:buFont typeface="Arial" pitchFamily="34" charset="0"/>
              <a:buChar char="•"/>
              <a:defRPr sz="9600"/>
            </a:lvl7pPr>
            <a:lvl8pPr marL="16458377" indent="-1097226">
              <a:spcBef>
                <a:spcPct val="20000"/>
              </a:spcBef>
              <a:buFont typeface="Arial" pitchFamily="34" charset="0"/>
              <a:buChar char="•"/>
              <a:defRPr sz="9600"/>
            </a:lvl8pPr>
            <a:lvl9pPr marL="18652827" indent="-1097226">
              <a:spcBef>
                <a:spcPct val="20000"/>
              </a:spcBef>
              <a:buFont typeface="Arial" pitchFamily="34" charset="0"/>
              <a:buChar char="•"/>
              <a:defRPr sz="9600"/>
            </a:lvl9pPr>
          </a:lstStyle>
          <a:p>
            <a:r>
              <a:rPr lang="en-US" dirty="0"/>
              <a:t>The largest control on petrophysical trends such as velocity, density and porosity of shales is the amount of </a:t>
            </a:r>
            <a:r>
              <a:rPr lang="en-US" dirty="0" err="1"/>
              <a:t>smectite</a:t>
            </a:r>
            <a:r>
              <a:rPr lang="en-US" dirty="0"/>
              <a:t> grains. </a:t>
            </a:r>
          </a:p>
          <a:p>
            <a:endParaRPr lang="en-US" dirty="0"/>
          </a:p>
          <a:p>
            <a:r>
              <a:rPr lang="en-US" dirty="0"/>
              <a:t>At </a:t>
            </a:r>
            <a:r>
              <a:rPr lang="en-US" dirty="0" err="1"/>
              <a:t>smectite</a:t>
            </a:r>
            <a:r>
              <a:rPr lang="en-US" dirty="0"/>
              <a:t> abundance &gt; 30 %, we see a significant deviation from the mixed clay compaction curve </a:t>
            </a:r>
          </a:p>
        </p:txBody>
      </p:sp>
      <p:pic>
        <p:nvPicPr>
          <p:cNvPr id="20" name="Picture 19"/>
          <p:cNvPicPr>
            <a:picLocks noChangeAspect="1"/>
          </p:cNvPicPr>
          <p:nvPr/>
        </p:nvPicPr>
        <p:blipFill>
          <a:blip r:embed="rId43"/>
          <a:stretch>
            <a:fillRect/>
          </a:stretch>
        </p:blipFill>
        <p:spPr>
          <a:xfrm>
            <a:off x="4822779" y="15519938"/>
            <a:ext cx="5897363" cy="7310556"/>
          </a:xfrm>
          <a:prstGeom prst="rect">
            <a:avLst/>
          </a:prstGeom>
          <a:ln>
            <a:solidFill>
              <a:schemeClr val="tx1"/>
            </a:solidFill>
          </a:ln>
        </p:spPr>
      </p:pic>
      <p:sp>
        <p:nvSpPr>
          <p:cNvPr id="24" name="Text Placeholder 23"/>
          <p:cNvSpPr>
            <a:spLocks noGrp="1"/>
          </p:cNvSpPr>
          <p:nvPr>
            <p:ph type="body" sz="quarter" idx="30"/>
          </p:nvPr>
        </p:nvSpPr>
        <p:spPr>
          <a:xfrm>
            <a:off x="31207300" y="30930581"/>
            <a:ext cx="12400544" cy="2197502"/>
          </a:xfrm>
        </p:spPr>
        <p:txBody>
          <a:bodyPr/>
          <a:lstStyle/>
          <a:p>
            <a:pPr marL="228600" indent="-228600">
              <a:buFont typeface="Arial" pitchFamily="34" charset="0"/>
              <a:buAutoNum type="arabicPeriod"/>
            </a:pPr>
            <a:r>
              <a:rPr lang="en-US" sz="1200" dirty="0" err="1"/>
              <a:t>Mondol</a:t>
            </a:r>
            <a:r>
              <a:rPr lang="en-US" sz="1200" dirty="0"/>
              <a:t>, </a:t>
            </a:r>
            <a:r>
              <a:rPr lang="en-US" sz="1200" dirty="0" err="1"/>
              <a:t>Nazmul</a:t>
            </a:r>
            <a:r>
              <a:rPr lang="en-US" sz="1200" dirty="0"/>
              <a:t> H., et al. "Experimental mechanical compaction of clay mineral aggregates—Changes in physical properties of mudstones during burial.“, 2007.</a:t>
            </a:r>
          </a:p>
          <a:p>
            <a:pPr marL="228600" indent="-228600">
              <a:buFont typeface="Arial" pitchFamily="34" charset="0"/>
              <a:buAutoNum type="arabicPeriod"/>
            </a:pPr>
            <a:r>
              <a:rPr lang="en-US" sz="1200" dirty="0" err="1"/>
              <a:t>Lahann</a:t>
            </a:r>
            <a:r>
              <a:rPr lang="en-US" sz="1200" dirty="0"/>
              <a:t>, Richard. "Impact of </a:t>
            </a:r>
            <a:r>
              <a:rPr lang="en-US" sz="1200" dirty="0" err="1"/>
              <a:t>smectite</a:t>
            </a:r>
            <a:r>
              <a:rPr lang="en-US" sz="1200" dirty="0"/>
              <a:t> diagenesis on compaction modeling and compaction equilibrium.“, 2002.	</a:t>
            </a:r>
          </a:p>
          <a:p>
            <a:pPr marL="228600" indent="-228600">
              <a:buFont typeface="Arial" pitchFamily="34" charset="0"/>
              <a:buAutoNum type="arabicPeriod"/>
            </a:pPr>
            <a:r>
              <a:rPr lang="en-US" sz="1200" dirty="0" err="1"/>
              <a:t>Katahara</a:t>
            </a:r>
            <a:r>
              <a:rPr lang="en-US" sz="1200" dirty="0"/>
              <a:t>, Keith. "Overpressure and shale properties: Stress unloading or </a:t>
            </a:r>
            <a:r>
              <a:rPr lang="en-US" sz="1200" dirty="0" err="1"/>
              <a:t>smectite-illite</a:t>
            </a:r>
            <a:r>
              <a:rPr lang="en-US" sz="1200" dirty="0"/>
              <a:t> transformation?.", 2006.</a:t>
            </a:r>
          </a:p>
          <a:p>
            <a:pPr marL="228600" indent="-228600">
              <a:buFont typeface="Arial" pitchFamily="34" charset="0"/>
              <a:buAutoNum type="arabicPeriod"/>
            </a:pPr>
            <a:r>
              <a:rPr lang="en-US" sz="1200" dirty="0"/>
              <a:t>Bowers, Glenn L. "Pore pressure estimation from velocity data: Accounting for overpressure mechanisms besides </a:t>
            </a:r>
            <a:r>
              <a:rPr lang="en-US" sz="1200" dirty="0" err="1"/>
              <a:t>undercompaction</a:t>
            </a:r>
            <a:r>
              <a:rPr lang="en-US" sz="1200" dirty="0"/>
              <a:t>.“, 1995.</a:t>
            </a:r>
          </a:p>
          <a:p>
            <a:pPr marL="228600" indent="-228600">
              <a:buFont typeface="Arial" pitchFamily="34" charset="0"/>
              <a:buAutoNum type="arabicPeriod"/>
            </a:pPr>
            <a:r>
              <a:rPr lang="en-US" sz="1200" dirty="0"/>
              <a:t>Colton-Bradley, V. A. C. "Role of pressure in </a:t>
            </a:r>
            <a:r>
              <a:rPr lang="en-US" sz="1200" dirty="0" err="1"/>
              <a:t>smectite</a:t>
            </a:r>
            <a:r>
              <a:rPr lang="en-US" sz="1200" dirty="0"/>
              <a:t> dehydration—Effects on </a:t>
            </a:r>
            <a:r>
              <a:rPr lang="en-US" sz="1200" dirty="0" err="1"/>
              <a:t>geopressure</a:t>
            </a:r>
            <a:r>
              <a:rPr lang="en-US" sz="1200" dirty="0"/>
              <a:t> and </a:t>
            </a:r>
            <a:r>
              <a:rPr lang="en-US" sz="1200" dirty="0" err="1"/>
              <a:t>smectite</a:t>
            </a:r>
            <a:r>
              <a:rPr lang="en-US" sz="1200" dirty="0"/>
              <a:t>-to-</a:t>
            </a:r>
            <a:r>
              <a:rPr lang="en-US" sz="1200" dirty="0" err="1"/>
              <a:t>illite</a:t>
            </a:r>
            <a:r>
              <a:rPr lang="en-US" sz="1200" dirty="0"/>
              <a:t> transition.“, 1987.</a:t>
            </a:r>
          </a:p>
          <a:p>
            <a:pPr marL="228600" indent="-228600">
              <a:buFont typeface="Arial" pitchFamily="34" charset="0"/>
              <a:buAutoNum type="arabicPeriod"/>
            </a:pPr>
            <a:r>
              <a:rPr lang="en-US" sz="1200" dirty="0" err="1"/>
              <a:t>Alberty</a:t>
            </a:r>
            <a:r>
              <a:rPr lang="en-US" sz="1200" dirty="0"/>
              <a:t>, Mark W., and Michael R. McLean. "Emerging trends in pressure prediction.", 2003.</a:t>
            </a:r>
          </a:p>
          <a:p>
            <a:pPr marL="228600" indent="-228600">
              <a:buFont typeface="Arial" pitchFamily="34" charset="0"/>
              <a:buAutoNum type="arabicPeriod"/>
            </a:pPr>
            <a:endParaRPr lang="en-US" sz="1200" dirty="0"/>
          </a:p>
          <a:p>
            <a:pPr marL="228600" indent="-228600">
              <a:buFont typeface="Arial" pitchFamily="34" charset="0"/>
              <a:buAutoNum type="arabicPeriod"/>
            </a:pPr>
            <a:endParaRPr lang="en-US" sz="1200" dirty="0"/>
          </a:p>
        </p:txBody>
      </p:sp>
      <p:pic>
        <p:nvPicPr>
          <p:cNvPr id="42" name="Picture 41"/>
          <p:cNvPicPr>
            <a:picLocks noChangeAspect="1"/>
          </p:cNvPicPr>
          <p:nvPr/>
        </p:nvPicPr>
        <p:blipFill rotWithShape="1">
          <a:blip r:embed="rId44" cstate="print">
            <a:extLst>
              <a:ext uri="{28A0092B-C50C-407E-A947-70E740481C1C}">
                <a14:useLocalDpi xmlns:a14="http://schemas.microsoft.com/office/drawing/2010/main" val="0"/>
              </a:ext>
            </a:extLst>
          </a:blip>
          <a:srcRect r="26497"/>
          <a:stretch/>
        </p:blipFill>
        <p:spPr>
          <a:xfrm>
            <a:off x="11519010" y="29384294"/>
            <a:ext cx="3054006" cy="3018972"/>
          </a:xfrm>
          <a:prstGeom prst="rect">
            <a:avLst/>
          </a:prstGeom>
          <a:solidFill>
            <a:srgbClr val="FFFFFF"/>
          </a:solidFill>
          <a:ln>
            <a:solidFill>
              <a:schemeClr val="tx1"/>
            </a:solidFill>
          </a:ln>
        </p:spPr>
      </p:pic>
      <p:pic>
        <p:nvPicPr>
          <p:cNvPr id="45" name="Picture 44"/>
          <p:cNvPicPr>
            <a:picLocks noChangeAspect="1"/>
          </p:cNvPicPr>
          <p:nvPr/>
        </p:nvPicPr>
        <p:blipFill rotWithShape="1">
          <a:blip r:embed="rId45" cstate="print">
            <a:extLst>
              <a:ext uri="{28A0092B-C50C-407E-A947-70E740481C1C}">
                <a14:useLocalDpi xmlns:a14="http://schemas.microsoft.com/office/drawing/2010/main" val="0"/>
              </a:ext>
            </a:extLst>
          </a:blip>
          <a:srcRect r="26947"/>
          <a:stretch/>
        </p:blipFill>
        <p:spPr>
          <a:xfrm>
            <a:off x="11514744" y="13547265"/>
            <a:ext cx="3058271" cy="2975528"/>
          </a:xfrm>
          <a:prstGeom prst="rect">
            <a:avLst/>
          </a:prstGeom>
          <a:solidFill>
            <a:srgbClr val="FFFFFF"/>
          </a:solidFill>
          <a:ln>
            <a:solidFill>
              <a:schemeClr val="tx1"/>
            </a:solidFill>
          </a:ln>
        </p:spPr>
      </p:pic>
      <p:grpSp>
        <p:nvGrpSpPr>
          <p:cNvPr id="51" name="Group 50"/>
          <p:cNvGrpSpPr/>
          <p:nvPr/>
        </p:nvGrpSpPr>
        <p:grpSpPr>
          <a:xfrm>
            <a:off x="14774362" y="17058028"/>
            <a:ext cx="2427846" cy="2975546"/>
            <a:chOff x="14774362" y="17058028"/>
            <a:chExt cx="2427846" cy="2975546"/>
          </a:xfrm>
        </p:grpSpPr>
        <p:pic>
          <p:nvPicPr>
            <p:cNvPr id="3157" name="Picture 3156"/>
            <p:cNvPicPr>
              <a:picLocks noChangeAspect="1"/>
            </p:cNvPicPr>
            <p:nvPr/>
          </p:nvPicPr>
          <p:blipFill>
            <a:blip r:embed="rId46"/>
            <a:stretch>
              <a:fillRect/>
            </a:stretch>
          </p:blipFill>
          <p:spPr>
            <a:xfrm>
              <a:off x="14774362" y="17058028"/>
              <a:ext cx="2427846" cy="2975546"/>
            </a:xfrm>
            <a:prstGeom prst="rect">
              <a:avLst/>
            </a:prstGeom>
            <a:ln>
              <a:solidFill>
                <a:schemeClr val="tx1"/>
              </a:solidFill>
            </a:ln>
          </p:spPr>
        </p:pic>
        <p:sp>
          <p:nvSpPr>
            <p:cNvPr id="50" name="TextBox 49"/>
            <p:cNvSpPr txBox="1"/>
            <p:nvPr/>
          </p:nvSpPr>
          <p:spPr>
            <a:xfrm>
              <a:off x="15540690" y="18181070"/>
              <a:ext cx="759749" cy="369332"/>
            </a:xfrm>
            <a:prstGeom prst="rect">
              <a:avLst/>
            </a:prstGeom>
            <a:noFill/>
          </p:spPr>
          <p:txBody>
            <a:bodyPr wrap="square" rtlCol="0">
              <a:spAutoFit/>
            </a:bodyPr>
            <a:lstStyle/>
            <a:p>
              <a:r>
                <a:rPr lang="en-US" sz="1800" dirty="0">
                  <a:solidFill>
                    <a:schemeClr val="accent3">
                      <a:lumMod val="50000"/>
                    </a:schemeClr>
                  </a:solidFill>
                  <a:latin typeface="Times New Roman" panose="02020603050405020304" pitchFamily="18" charset="0"/>
                  <a:cs typeface="Times New Roman" panose="02020603050405020304" pitchFamily="18" charset="0"/>
                </a:rPr>
                <a:t>Marl</a:t>
              </a:r>
            </a:p>
          </p:txBody>
        </p:sp>
      </p:grpSp>
      <p:pic>
        <p:nvPicPr>
          <p:cNvPr id="52" name="Picture 51"/>
          <p:cNvPicPr>
            <a:picLocks noChangeAspect="1"/>
          </p:cNvPicPr>
          <p:nvPr/>
        </p:nvPicPr>
        <p:blipFill rotWithShape="1">
          <a:blip r:embed="rId47" cstate="print">
            <a:extLst>
              <a:ext uri="{28A0092B-C50C-407E-A947-70E740481C1C}">
                <a14:useLocalDpi xmlns:a14="http://schemas.microsoft.com/office/drawing/2010/main" val="0"/>
              </a:ext>
            </a:extLst>
          </a:blip>
          <a:srcRect r="27292"/>
          <a:stretch/>
        </p:blipFill>
        <p:spPr>
          <a:xfrm>
            <a:off x="17488666" y="17058029"/>
            <a:ext cx="3136941" cy="2975545"/>
          </a:xfrm>
          <a:prstGeom prst="rect">
            <a:avLst/>
          </a:prstGeom>
          <a:solidFill>
            <a:schemeClr val="bg1"/>
          </a:solidFill>
          <a:ln>
            <a:solidFill>
              <a:schemeClr val="tx1"/>
            </a:solidFill>
          </a:ln>
        </p:spPr>
      </p:pic>
      <p:pic>
        <p:nvPicPr>
          <p:cNvPr id="53" name="Picture 52"/>
          <p:cNvPicPr>
            <a:picLocks noChangeAspect="1"/>
          </p:cNvPicPr>
          <p:nvPr/>
        </p:nvPicPr>
        <p:blipFill rotWithShape="1">
          <a:blip r:embed="rId48" cstate="print">
            <a:extLst>
              <a:ext uri="{28A0092B-C50C-407E-A947-70E740481C1C}">
                <a14:useLocalDpi xmlns:a14="http://schemas.microsoft.com/office/drawing/2010/main" val="0"/>
              </a:ext>
            </a:extLst>
          </a:blip>
          <a:srcRect r="26855"/>
          <a:stretch/>
        </p:blipFill>
        <p:spPr>
          <a:xfrm>
            <a:off x="11513890" y="25224622"/>
            <a:ext cx="3065042" cy="3016168"/>
          </a:xfrm>
          <a:prstGeom prst="rect">
            <a:avLst/>
          </a:prstGeom>
          <a:solidFill>
            <a:srgbClr val="FFFFFF"/>
          </a:solidFill>
          <a:ln>
            <a:solidFill>
              <a:schemeClr val="tx1"/>
            </a:solidFill>
          </a:ln>
        </p:spPr>
      </p:pic>
      <p:pic>
        <p:nvPicPr>
          <p:cNvPr id="54" name="Picture 53"/>
          <p:cNvPicPr>
            <a:picLocks noChangeAspect="1"/>
          </p:cNvPicPr>
          <p:nvPr/>
        </p:nvPicPr>
        <p:blipFill rotWithShape="1">
          <a:blip r:embed="rId49" cstate="print">
            <a:extLst>
              <a:ext uri="{28A0092B-C50C-407E-A947-70E740481C1C}">
                <a14:useLocalDpi xmlns:a14="http://schemas.microsoft.com/office/drawing/2010/main" val="0"/>
              </a:ext>
            </a:extLst>
          </a:blip>
          <a:srcRect r="26947"/>
          <a:stretch/>
        </p:blipFill>
        <p:spPr>
          <a:xfrm>
            <a:off x="11507627" y="21110446"/>
            <a:ext cx="3065387" cy="3006296"/>
          </a:xfrm>
          <a:prstGeom prst="rect">
            <a:avLst/>
          </a:prstGeom>
          <a:solidFill>
            <a:srgbClr val="FFFFFF"/>
          </a:solidFill>
          <a:ln>
            <a:solidFill>
              <a:schemeClr val="tx1"/>
            </a:solidFill>
          </a:ln>
        </p:spPr>
      </p:pic>
    </p:spTree>
    <p:extLst>
      <p:ext uri="{BB962C8B-B14F-4D97-AF65-F5344CB8AC3E}">
        <p14:creationId xmlns:p14="http://schemas.microsoft.com/office/powerpoint/2010/main" val="2852536314"/>
      </p:ext>
    </p:extLst>
  </p:cSld>
  <p:clrMapOvr>
    <a:masterClrMapping/>
  </p:clrMapOvr>
</p:sld>
</file>

<file path=ppt/theme/theme1.xml><?xml version="1.0" encoding="utf-8"?>
<a:theme xmlns:a="http://schemas.openxmlformats.org/drawingml/2006/main" name="PosterPresentations.com-36x48_Trifold_Template-V3">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PosterPresentations.com-36x48_Trifold_Template-V3</Template>
  <TotalTime>5579</TotalTime>
  <Words>727</Words>
  <Application>Microsoft Office PowerPoint</Application>
  <PresentationFormat>Custom</PresentationFormat>
  <Paragraphs>84</Paragraphs>
  <Slides>1</Slides>
  <Notes>1</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vt:i4>
      </vt:variant>
    </vt:vector>
  </HeadingPairs>
  <TitlesOfParts>
    <vt:vector size="10" baseType="lpstr">
      <vt:lpstr>Arial</vt:lpstr>
      <vt:lpstr>Calibri</vt:lpstr>
      <vt:lpstr>Calibri Light</vt:lpstr>
      <vt:lpstr>Helvetica</vt:lpstr>
      <vt:lpstr>Times New Roman</vt:lpstr>
      <vt:lpstr>Trebuchet MS</vt:lpstr>
      <vt:lpstr>PosterPresentations.com-36x48_Trifold_Template-V3</vt:lpstr>
      <vt:lpstr>Custom Design</vt:lpstr>
      <vt:lpstr>Image</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Vora, Harsh B (Vora, Harsh Biren)</cp:lastModifiedBy>
  <cp:revision>500</cp:revision>
  <cp:lastPrinted>2016-02-24T06:24:06Z</cp:lastPrinted>
  <dcterms:created xsi:type="dcterms:W3CDTF">2012-02-03T23:30:52Z</dcterms:created>
  <dcterms:modified xsi:type="dcterms:W3CDTF">2016-08-30T21:17:05Z</dcterms:modified>
</cp:coreProperties>
</file>